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7"/>
  </p:notesMasterIdLst>
  <p:handoutMasterIdLst>
    <p:handoutMasterId r:id="rId18"/>
  </p:handoutMasterIdLst>
  <p:sldIdLst>
    <p:sldId id="256" r:id="rId2"/>
    <p:sldId id="462" r:id="rId3"/>
    <p:sldId id="463" r:id="rId4"/>
    <p:sldId id="464" r:id="rId5"/>
    <p:sldId id="475" r:id="rId6"/>
    <p:sldId id="467" r:id="rId7"/>
    <p:sldId id="465" r:id="rId8"/>
    <p:sldId id="469" r:id="rId9"/>
    <p:sldId id="476" r:id="rId10"/>
    <p:sldId id="471" r:id="rId11"/>
    <p:sldId id="470" r:id="rId12"/>
    <p:sldId id="473" r:id="rId13"/>
    <p:sldId id="472" r:id="rId14"/>
    <p:sldId id="474" r:id="rId15"/>
    <p:sldId id="466"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Haig" initials="TH" lastIdx="1" clrIdx="0">
    <p:extLst>
      <p:ext uri="{19B8F6BF-5375-455C-9EA6-DF929625EA0E}">
        <p15:presenceInfo xmlns:p15="http://schemas.microsoft.com/office/powerpoint/2012/main" userId="Thomas Hai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9CD"/>
    <a:srgbClr val="D6D6D6"/>
    <a:srgbClr val="FEDC00"/>
    <a:srgbClr val="FEB506"/>
    <a:srgbClr val="0065AD"/>
    <a:srgbClr val="557EFF"/>
    <a:srgbClr val="4870FF"/>
    <a:srgbClr val="4D91FB"/>
    <a:srgbClr val="4A98FF"/>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Style moyen 3 - Accentuation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67791" autoAdjust="0"/>
  </p:normalViewPr>
  <p:slideViewPr>
    <p:cSldViewPr snapToGrid="0" snapToObjects="1">
      <p:cViewPr varScale="1">
        <p:scale>
          <a:sx n="43" d="100"/>
          <a:sy n="43" d="100"/>
        </p:scale>
        <p:origin x="1488" y="3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6F81FF-B5A2-7C44-BAC1-9F950041D7CC}" type="datetimeFigureOut">
              <a:rPr lang="fr-FR" smtClean="0"/>
              <a:t>31/10/2018</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345EF6-3446-A04B-8CF1-733765A43039}" type="slidenum">
              <a:rPr lang="fr-FR" smtClean="0"/>
              <a:t>‹N°›</a:t>
            </a:fld>
            <a:endParaRPr lang="fr-FR" dirty="0"/>
          </a:p>
        </p:txBody>
      </p:sp>
    </p:spTree>
    <p:extLst>
      <p:ext uri="{BB962C8B-B14F-4D97-AF65-F5344CB8AC3E}">
        <p14:creationId xmlns:p14="http://schemas.microsoft.com/office/powerpoint/2010/main" val="1889160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43AA89-CEF8-824A-A99C-027915C336EA}" type="datetimeFigureOut">
              <a:rPr lang="fr-FR" smtClean="0"/>
              <a:t>31/10/2018</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BD83A-C269-AD47-8A9B-81506CE623ED}" type="slidenum">
              <a:rPr lang="fr-FR" smtClean="0"/>
              <a:t>‹N°›</a:t>
            </a:fld>
            <a:endParaRPr lang="fr-FR" dirty="0"/>
          </a:p>
        </p:txBody>
      </p:sp>
    </p:spTree>
    <p:extLst>
      <p:ext uri="{BB962C8B-B14F-4D97-AF65-F5344CB8AC3E}">
        <p14:creationId xmlns:p14="http://schemas.microsoft.com/office/powerpoint/2010/main" val="1571977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kern="1200" dirty="0" smtClean="0">
                <a:solidFill>
                  <a:schemeClr val="tx1"/>
                </a:solidFill>
                <a:effectLst/>
                <a:latin typeface="+mn-lt"/>
                <a:ea typeface="+mn-ea"/>
                <a:cs typeface="+mn-cs"/>
              </a:rPr>
              <a:t>Tremblay, J., Dufour, M., Saint-Jacques, M., Blanchette-Martin, N., Ferland, F., Côté, M. </a:t>
            </a:r>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a:t>
            </a:fld>
            <a:endParaRPr lang="fr-FR" dirty="0"/>
          </a:p>
        </p:txBody>
      </p:sp>
    </p:spTree>
    <p:extLst>
      <p:ext uri="{BB962C8B-B14F-4D97-AF65-F5344CB8AC3E}">
        <p14:creationId xmlns:p14="http://schemas.microsoft.com/office/powerpoint/2010/main" val="1230958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kern="1200" dirty="0" smtClean="0">
                <a:solidFill>
                  <a:schemeClr val="tx1"/>
                </a:solidFill>
                <a:effectLst/>
                <a:latin typeface="+mn-lt"/>
                <a:ea typeface="+mn-ea"/>
                <a:cs typeface="+mn-cs"/>
              </a:rPr>
              <a:t>Permets de travailler sur les stratégies de la partenaire qui contribuent au maintien de la dépendance ou à l’inverse qui sont bénéfiques au rétablissement du joueur.</a:t>
            </a:r>
          </a:p>
          <a:p>
            <a:pPr lvl="0"/>
            <a:r>
              <a:rPr lang="fr-CA" sz="1200" kern="1200" dirty="0" smtClean="0">
                <a:solidFill>
                  <a:schemeClr val="tx1"/>
                </a:solidFill>
                <a:effectLst/>
                <a:latin typeface="+mn-lt"/>
                <a:ea typeface="+mn-ea"/>
                <a:cs typeface="+mn-cs"/>
              </a:rPr>
              <a:t>Utiliser la partenaire pour gérer le budget du joueur.</a:t>
            </a:r>
          </a:p>
          <a:p>
            <a:r>
              <a:rPr lang="fr-CA" sz="1200" kern="1200" dirty="0" smtClean="0">
                <a:solidFill>
                  <a:schemeClr val="tx1"/>
                </a:solidFill>
                <a:effectLst/>
                <a:latin typeface="+mn-lt"/>
                <a:ea typeface="+mn-ea"/>
                <a:cs typeface="+mn-cs"/>
              </a:rPr>
              <a:t>Favorise la rétention dans le traitement.</a:t>
            </a:r>
          </a:p>
          <a:p>
            <a:pPr lvl="0"/>
            <a:r>
              <a:rPr lang="fr-CA" sz="1200" kern="1200" dirty="0" smtClean="0">
                <a:solidFill>
                  <a:schemeClr val="tx1"/>
                </a:solidFill>
                <a:effectLst/>
                <a:latin typeface="+mn-lt"/>
                <a:ea typeface="+mn-ea"/>
                <a:cs typeface="+mn-cs"/>
              </a:rPr>
              <a:t>La partenaire s’assure que le joueur ira à son traitement.</a:t>
            </a:r>
          </a:p>
          <a:p>
            <a:r>
              <a:rPr lang="fr-CA" sz="1200" kern="1200" dirty="0" smtClean="0">
                <a:solidFill>
                  <a:schemeClr val="tx1"/>
                </a:solidFill>
                <a:effectLst/>
                <a:latin typeface="+mn-lt"/>
                <a:ea typeface="+mn-ea"/>
                <a:cs typeface="+mn-cs"/>
              </a:rPr>
              <a:t>Permets de joindre les compréhensions parfois divergentes des deux membres du couple. Favorise une meilleure compréhension de leur propre dynamique familiale. Amélioration de la communication.</a:t>
            </a:r>
          </a:p>
          <a:p>
            <a:r>
              <a:rPr lang="fr-CA" sz="1200" kern="1200" dirty="0" smtClean="0">
                <a:solidFill>
                  <a:schemeClr val="tx1"/>
                </a:solidFill>
                <a:effectLst/>
                <a:latin typeface="+mn-lt"/>
                <a:ea typeface="+mn-ea"/>
                <a:cs typeface="+mn-cs"/>
              </a:rPr>
              <a:t>Permets d’obtenir un portrait réel des difficultés du joueur puisque la partenaire amène des informations complémentaires.</a:t>
            </a:r>
          </a:p>
          <a:p>
            <a:r>
              <a:rPr lang="fr-CA" sz="1200" kern="1200" dirty="0" smtClean="0">
                <a:solidFill>
                  <a:schemeClr val="tx1"/>
                </a:solidFill>
                <a:effectLst/>
                <a:latin typeface="+mn-lt"/>
                <a:ea typeface="+mn-ea"/>
                <a:cs typeface="+mn-cs"/>
              </a:rPr>
              <a:t>Bénéfique personnellement pour la partenaire puisqu’elle apprend des concepts applicables dans sa vie personnelle : meilleur équilibre de vie, mieux communiquer, axer son attention sur les éléments positifs dans son couple.</a:t>
            </a:r>
          </a:p>
          <a:p>
            <a:r>
              <a:rPr lang="fr-CA" sz="1200" kern="1200" dirty="0" smtClean="0">
                <a:solidFill>
                  <a:schemeClr val="tx1"/>
                </a:solidFill>
                <a:effectLst/>
                <a:latin typeface="+mn-lt"/>
                <a:ea typeface="+mn-ea"/>
                <a:cs typeface="+mn-cs"/>
              </a:rPr>
              <a:t>La partenaire devient un soutien au quotidien pour le joueur.</a:t>
            </a:r>
          </a:p>
          <a:p>
            <a:r>
              <a:rPr lang="fr-CA" sz="1200" kern="1200" dirty="0" smtClean="0">
                <a:solidFill>
                  <a:schemeClr val="tx1"/>
                </a:solidFill>
                <a:effectLst/>
                <a:latin typeface="+mn-lt"/>
                <a:ea typeface="+mn-ea"/>
                <a:cs typeface="+mn-cs"/>
              </a:rPr>
              <a:t>La partenaire comprend mieux la dépendance du jeu.</a:t>
            </a:r>
          </a:p>
          <a:p>
            <a:r>
              <a:rPr lang="fr-CA" sz="1200" kern="1200" dirty="0" smtClean="0">
                <a:solidFill>
                  <a:schemeClr val="tx1"/>
                </a:solidFill>
                <a:effectLst/>
                <a:latin typeface="+mn-lt"/>
                <a:ea typeface="+mn-ea"/>
                <a:cs typeface="+mn-cs"/>
              </a:rPr>
              <a:t>Le couple agit comme un facteur de protection, le joueur à peur de perdre sa relation donc cesse de jouer.</a:t>
            </a:r>
          </a:p>
          <a:p>
            <a:endParaRPr lang="fr-CA"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10</a:t>
            </a:fld>
            <a:endParaRPr lang="fr-FR" dirty="0"/>
          </a:p>
        </p:txBody>
      </p:sp>
    </p:spTree>
    <p:extLst>
      <p:ext uri="{BB962C8B-B14F-4D97-AF65-F5344CB8AC3E}">
        <p14:creationId xmlns:p14="http://schemas.microsoft.com/office/powerpoint/2010/main" val="188566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smtClean="0">
                <a:solidFill>
                  <a:schemeClr val="tx1"/>
                </a:solidFill>
                <a:effectLst/>
                <a:latin typeface="+mn-lt"/>
                <a:ea typeface="+mn-ea"/>
                <a:cs typeface="+mn-cs"/>
              </a:rPr>
              <a:t>Results show that clinical relevance of ICT-PG made consensus and engagement of clinician in the training process enhanced professional satisfaction. Still, various implementation challenges (i.e. training investment, organizational capacities) were underlined. Also, facilitators (i.e. supervision, clinical tools) were reported, facilitating ICT-PG implementation as well as clinician’s engagement in the long duration RCT research project. In sum, significant investment from clinician’s and organizations, particularly in the training and supervision processes are crucial to the success of the implementation of ICT-PG. According to clinicians, this type of investment was largely perceived beneficial to clinician’s themselves and to quality of care offered to problem gamblers and their spouse.</a:t>
            </a:r>
            <a:endParaRPr lang="fr-CA" sz="1200" kern="120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 </a:t>
            </a:r>
            <a:endParaRPr lang="fr-CA" sz="1200" kern="1200" dirty="0" smtClean="0">
              <a:solidFill>
                <a:schemeClr val="tx1"/>
              </a:solidFill>
              <a:effectLst/>
              <a:latin typeface="+mn-lt"/>
              <a:ea typeface="+mn-ea"/>
              <a:cs typeface="+mn-cs"/>
            </a:endParaRPr>
          </a:p>
          <a:p>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11</a:t>
            </a:fld>
            <a:endParaRPr lang="fr-FR" dirty="0"/>
          </a:p>
        </p:txBody>
      </p:sp>
    </p:spTree>
    <p:extLst>
      <p:ext uri="{BB962C8B-B14F-4D97-AF65-F5344CB8AC3E}">
        <p14:creationId xmlns:p14="http://schemas.microsoft.com/office/powerpoint/2010/main" val="26535350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smtClean="0">
                <a:solidFill>
                  <a:schemeClr val="tx1"/>
                </a:solidFill>
                <a:effectLst/>
                <a:latin typeface="+mn-lt"/>
                <a:ea typeface="+mn-ea"/>
                <a:cs typeface="+mn-cs"/>
              </a:rPr>
              <a:t>Results show that clinical relevance of ICT-PG made consensus and engagement of clinician in the training process enhanced professional satisfaction. Still, various implementation challenges (i.e. training investment, organizational capacities) were underlined. Also, facilitators (i.e. supervision, clinical tools) were reported, facilitating ICT-PG implementation as well as clinician’s engagement in the long duration RCT research project. In sum, significant investment from clinician’s and organizations, particularly in the training and supervision processes are crucial to the success of the implementation of ICT-PG. According to clinicians, this type of investment was largely perceived beneficial to clinician’s themselves and to quality of care offered to problem gamblers and their </a:t>
            </a:r>
            <a:r>
              <a:rPr lang="en-US" sz="1200" kern="1200" smtClean="0">
                <a:solidFill>
                  <a:schemeClr val="tx1"/>
                </a:solidFill>
                <a:effectLst/>
                <a:latin typeface="+mn-lt"/>
                <a:ea typeface="+mn-ea"/>
                <a:cs typeface="+mn-cs"/>
              </a:rPr>
              <a:t>spouse.</a:t>
            </a:r>
            <a:endParaRPr lang="en-US"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12</a:t>
            </a:fld>
            <a:endParaRPr lang="fr-FR" dirty="0"/>
          </a:p>
        </p:txBody>
      </p:sp>
    </p:spTree>
    <p:extLst>
      <p:ext uri="{BB962C8B-B14F-4D97-AF65-F5344CB8AC3E}">
        <p14:creationId xmlns:p14="http://schemas.microsoft.com/office/powerpoint/2010/main" val="1132738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smtClean="0">
                <a:solidFill>
                  <a:schemeClr val="tx1"/>
                </a:solidFill>
                <a:effectLst/>
                <a:latin typeface="+mn-lt"/>
                <a:ea typeface="+mn-ea"/>
                <a:cs typeface="+mn-cs"/>
              </a:rPr>
              <a:t>Results show that clinical relevance of ICT-PG made consensus and engagement of clinician in the training process enhanced professional satisfaction. Still, various implementation challenges (i.e. training investment, organizational capacities) were underlined. Also, facilitators (i.e. supervision, clinical tools) were reported, facilitating ICT-PG implementation as well as clinician’s engagement in the long duration RCT research project. In sum, significant investment from clinician’s and organizations, particularly in the training and supervision processes are crucial to the success of the implementation of ICT-PG. According to clinicians, this type of investment was largely perceived beneficial to clinician’s themselves and to quality of care offered to problem gamblers and their spouse.</a:t>
            </a:r>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13</a:t>
            </a:fld>
            <a:endParaRPr lang="fr-FR" dirty="0"/>
          </a:p>
        </p:txBody>
      </p:sp>
    </p:spTree>
    <p:extLst>
      <p:ext uri="{BB962C8B-B14F-4D97-AF65-F5344CB8AC3E}">
        <p14:creationId xmlns:p14="http://schemas.microsoft.com/office/powerpoint/2010/main" val="3136306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14</a:t>
            </a:fld>
            <a:endParaRPr lang="fr-FR" dirty="0"/>
          </a:p>
        </p:txBody>
      </p:sp>
    </p:spTree>
    <p:extLst>
      <p:ext uri="{BB962C8B-B14F-4D97-AF65-F5344CB8AC3E}">
        <p14:creationId xmlns:p14="http://schemas.microsoft.com/office/powerpoint/2010/main" val="2579077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kern="1200" dirty="0" smtClean="0">
                <a:solidFill>
                  <a:schemeClr val="tx1"/>
                </a:solidFill>
                <a:effectLst/>
                <a:latin typeface="+mn-lt"/>
                <a:ea typeface="+mn-ea"/>
                <a:cs typeface="+mn-cs"/>
              </a:rPr>
              <a:t>Despite significant consequences of gambling problems on couple and family member’s well-being, treatments in this domain are largely based upon individual’s approach. Our team developed an Integrative Couple Treatment for Pathological Gambling (ICT-PG) and led a real-life RCT in eight public specialized addiction treatment facilities in Québec (Canada) to evaluate its effectiveness.  Quality of implementation of the treatment model is crucial in order to optimize its potential effects. Since gambling therapists are generally poorly trained in couple and family approaches, implementing ICT-PG in real life setting constitutes a challenge. </a:t>
            </a:r>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2</a:t>
            </a:fld>
            <a:endParaRPr lang="fr-FR" dirty="0"/>
          </a:p>
        </p:txBody>
      </p:sp>
    </p:spTree>
    <p:extLst>
      <p:ext uri="{BB962C8B-B14F-4D97-AF65-F5344CB8AC3E}">
        <p14:creationId xmlns:p14="http://schemas.microsoft.com/office/powerpoint/2010/main" val="309136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3</a:t>
            </a:fld>
            <a:endParaRPr lang="fr-FR" dirty="0"/>
          </a:p>
        </p:txBody>
      </p:sp>
    </p:spTree>
    <p:extLst>
      <p:ext uri="{BB962C8B-B14F-4D97-AF65-F5344CB8AC3E}">
        <p14:creationId xmlns:p14="http://schemas.microsoft.com/office/powerpoint/2010/main" val="3053101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kern="1200" dirty="0" smtClean="0">
                <a:solidFill>
                  <a:schemeClr val="tx1"/>
                </a:solidFill>
                <a:effectLst/>
                <a:latin typeface="+mn-lt"/>
                <a:ea typeface="+mn-ea"/>
                <a:cs typeface="+mn-cs"/>
              </a:rPr>
              <a:t>This qualitative descriptive study is based on audiotaped focus groups</a:t>
            </a:r>
            <a:r>
              <a:rPr lang="en-US" sz="1200" kern="1200" dirty="0" smtClean="0">
                <a:solidFill>
                  <a:schemeClr val="tx1"/>
                </a:solidFill>
                <a:effectLst/>
                <a:latin typeface="+mn-lt"/>
                <a:ea typeface="+mn-ea"/>
                <a:cs typeface="+mn-cs"/>
              </a:rPr>
              <a:t> with, in total, 39 clinicians implicated in the RCT. Thematic analysis of transcriptions were performed. </a:t>
            </a:r>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4</a:t>
            </a:fld>
            <a:endParaRPr lang="fr-FR" dirty="0"/>
          </a:p>
        </p:txBody>
      </p:sp>
    </p:spTree>
    <p:extLst>
      <p:ext uri="{BB962C8B-B14F-4D97-AF65-F5344CB8AC3E}">
        <p14:creationId xmlns:p14="http://schemas.microsoft.com/office/powerpoint/2010/main" val="20730261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kern="1200" dirty="0" smtClean="0">
                <a:solidFill>
                  <a:schemeClr val="tx1"/>
                </a:solidFill>
                <a:effectLst/>
                <a:latin typeface="+mn-lt"/>
                <a:ea typeface="+mn-ea"/>
                <a:cs typeface="+mn-cs"/>
              </a:rPr>
              <a:t>This qualitative descriptive study is based on audiotaped focus groups</a:t>
            </a:r>
            <a:r>
              <a:rPr lang="en-US" sz="1200" kern="1200" dirty="0" smtClean="0">
                <a:solidFill>
                  <a:schemeClr val="tx1"/>
                </a:solidFill>
                <a:effectLst/>
                <a:latin typeface="+mn-lt"/>
                <a:ea typeface="+mn-ea"/>
                <a:cs typeface="+mn-cs"/>
              </a:rPr>
              <a:t> with, in total, 39 clinicians implicated in the RCT. Thematic analysis of transcriptions were performed. </a:t>
            </a:r>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5</a:t>
            </a:fld>
            <a:endParaRPr lang="fr-FR" dirty="0"/>
          </a:p>
        </p:txBody>
      </p:sp>
    </p:spTree>
    <p:extLst>
      <p:ext uri="{BB962C8B-B14F-4D97-AF65-F5344CB8AC3E}">
        <p14:creationId xmlns:p14="http://schemas.microsoft.com/office/powerpoint/2010/main" val="37685144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CA" sz="1200" kern="1200" dirty="0" smtClean="0">
                <a:solidFill>
                  <a:schemeClr val="tx1"/>
                </a:solidFill>
                <a:effectLst/>
                <a:latin typeface="+mn-lt"/>
                <a:ea typeface="+mn-ea"/>
                <a:cs typeface="+mn-cs"/>
              </a:rPr>
              <a:t>This qualitative descriptive study is based on audiotaped focus groups</a:t>
            </a:r>
            <a:r>
              <a:rPr lang="en-US" sz="1200" kern="1200" dirty="0" smtClean="0">
                <a:solidFill>
                  <a:schemeClr val="tx1"/>
                </a:solidFill>
                <a:effectLst/>
                <a:latin typeface="+mn-lt"/>
                <a:ea typeface="+mn-ea"/>
                <a:cs typeface="+mn-cs"/>
              </a:rPr>
              <a:t> with, in total, 39 clinicians implicated in the RCT. Thematic analysis of transcriptions were performed. </a:t>
            </a:r>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6</a:t>
            </a:fld>
            <a:endParaRPr lang="fr-FR" dirty="0"/>
          </a:p>
        </p:txBody>
      </p:sp>
    </p:spTree>
    <p:extLst>
      <p:ext uri="{BB962C8B-B14F-4D97-AF65-F5344CB8AC3E}">
        <p14:creationId xmlns:p14="http://schemas.microsoft.com/office/powerpoint/2010/main" val="32536439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kern="1200" dirty="0" smtClean="0">
                <a:solidFill>
                  <a:schemeClr val="tx1"/>
                </a:solidFill>
                <a:effectLst/>
                <a:latin typeface="+mn-lt"/>
                <a:ea typeface="+mn-ea"/>
                <a:cs typeface="+mn-cs"/>
              </a:rPr>
              <a:t>Crois-en la plus-value de l’intervention conjugale</a:t>
            </a:r>
          </a:p>
          <a:p>
            <a:pPr lvl="0"/>
            <a:r>
              <a:rPr lang="fr-CA" sz="1200" kern="1200" dirty="0" smtClean="0">
                <a:solidFill>
                  <a:schemeClr val="tx1"/>
                </a:solidFill>
                <a:effectLst/>
                <a:latin typeface="+mn-lt"/>
                <a:ea typeface="+mn-ea"/>
                <a:cs typeface="+mn-cs"/>
              </a:rPr>
              <a:t>Favorise la persistance en traitement</a:t>
            </a:r>
          </a:p>
          <a:p>
            <a:pPr lvl="0"/>
            <a:r>
              <a:rPr lang="fr-CA" sz="1200" kern="1200" dirty="0" smtClean="0">
                <a:solidFill>
                  <a:schemeClr val="tx1"/>
                </a:solidFill>
                <a:effectLst/>
                <a:latin typeface="+mn-lt"/>
                <a:ea typeface="+mn-ea"/>
                <a:cs typeface="+mn-cs"/>
              </a:rPr>
              <a:t>Partenaire sert de levier – la partenaire permet de travailler des éléments que le joueur n’aurait pas parlés</a:t>
            </a:r>
          </a:p>
          <a:p>
            <a:pPr lvl="0"/>
            <a:r>
              <a:rPr lang="fr-CA" sz="1200" kern="1200" dirty="0" smtClean="0">
                <a:solidFill>
                  <a:schemeClr val="tx1"/>
                </a:solidFill>
                <a:effectLst/>
                <a:latin typeface="+mn-lt"/>
                <a:ea typeface="+mn-ea"/>
                <a:cs typeface="+mn-cs"/>
              </a:rPr>
              <a:t>Importance de travailler la relation de confiance dans le couple</a:t>
            </a:r>
          </a:p>
          <a:p>
            <a:pPr lvl="0"/>
            <a:r>
              <a:rPr lang="fr-CA" sz="1200" kern="1200" dirty="0" smtClean="0">
                <a:solidFill>
                  <a:schemeClr val="tx1"/>
                </a:solidFill>
                <a:effectLst/>
                <a:latin typeface="+mn-lt"/>
                <a:ea typeface="+mn-ea"/>
                <a:cs typeface="+mn-cs"/>
              </a:rPr>
              <a:t>Les partenaires peuvent avoir des comportements qui contribuent aux habitudes de JHA</a:t>
            </a:r>
          </a:p>
          <a:p>
            <a:r>
              <a:rPr lang="fr-CA" sz="1200" kern="1200" dirty="0" smtClean="0">
                <a:solidFill>
                  <a:schemeClr val="tx1"/>
                </a:solidFill>
                <a:effectLst/>
                <a:latin typeface="+mn-lt"/>
                <a:ea typeface="+mn-ea"/>
                <a:cs typeface="+mn-cs"/>
              </a:rPr>
              <a:t>Via le projet les cliniciens avaient accès à de la supervision clinique</a:t>
            </a:r>
          </a:p>
          <a:p>
            <a:pPr lvl="0"/>
            <a:r>
              <a:rPr lang="fr-CA" sz="1200" kern="1200" dirty="0" smtClean="0">
                <a:solidFill>
                  <a:schemeClr val="tx1"/>
                </a:solidFill>
                <a:effectLst/>
                <a:latin typeface="+mn-lt"/>
                <a:ea typeface="+mn-ea"/>
                <a:cs typeface="+mn-cs"/>
              </a:rPr>
              <a:t>Ce qui n’est pas possible dans certains CRD</a:t>
            </a:r>
          </a:p>
          <a:p>
            <a:pPr lvl="0"/>
            <a:r>
              <a:rPr lang="fr-CA" sz="1200" kern="1200" dirty="0" smtClean="0">
                <a:solidFill>
                  <a:schemeClr val="tx1"/>
                </a:solidFill>
                <a:effectLst/>
                <a:latin typeface="+mn-lt"/>
                <a:ea typeface="+mn-ea"/>
                <a:cs typeface="+mn-cs"/>
              </a:rPr>
              <a:t>C’est de la formation continue</a:t>
            </a:r>
          </a:p>
          <a:p>
            <a:pPr lvl="0"/>
            <a:r>
              <a:rPr lang="fr-CA" sz="1200" kern="1200" dirty="0" smtClean="0">
                <a:solidFill>
                  <a:schemeClr val="tx1"/>
                </a:solidFill>
                <a:effectLst/>
                <a:latin typeface="+mn-lt"/>
                <a:ea typeface="+mn-ea"/>
                <a:cs typeface="+mn-cs"/>
              </a:rPr>
              <a:t>Possibilité d’avoir des échanges cliniques constructifs</a:t>
            </a:r>
          </a:p>
          <a:p>
            <a:pPr lvl="0"/>
            <a:r>
              <a:rPr lang="fr-CA" sz="1200" kern="1200" dirty="0" smtClean="0">
                <a:solidFill>
                  <a:schemeClr val="tx1"/>
                </a:solidFill>
                <a:effectLst/>
                <a:latin typeface="+mn-lt"/>
                <a:ea typeface="+mn-ea"/>
                <a:cs typeface="+mn-cs"/>
              </a:rPr>
              <a:t>Avoir des conseils de ses pairs et des chercheurs</a:t>
            </a:r>
          </a:p>
          <a:p>
            <a:endParaRPr lang="fr-CA" dirty="0"/>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7</a:t>
            </a:fld>
            <a:endParaRPr lang="fr-FR" dirty="0"/>
          </a:p>
        </p:txBody>
      </p:sp>
    </p:spTree>
    <p:extLst>
      <p:ext uri="{BB962C8B-B14F-4D97-AF65-F5344CB8AC3E}">
        <p14:creationId xmlns:p14="http://schemas.microsoft.com/office/powerpoint/2010/main" val="21030030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kern="1200" dirty="0" smtClean="0">
                <a:solidFill>
                  <a:schemeClr val="tx1"/>
                </a:solidFill>
                <a:effectLst/>
                <a:latin typeface="+mn-lt"/>
                <a:ea typeface="+mn-ea"/>
                <a:cs typeface="+mn-cs"/>
              </a:rPr>
              <a:t>Permets de travailler sur les stratégies de la partenaire qui contribuent au maintien de la dépendance ou à l’inverse qui sont bénéfiques au rétablissement du joueur.</a:t>
            </a:r>
          </a:p>
          <a:p>
            <a:pPr lvl="0"/>
            <a:r>
              <a:rPr lang="fr-CA" sz="1200" kern="1200" dirty="0" smtClean="0">
                <a:solidFill>
                  <a:schemeClr val="tx1"/>
                </a:solidFill>
                <a:effectLst/>
                <a:latin typeface="+mn-lt"/>
                <a:ea typeface="+mn-ea"/>
                <a:cs typeface="+mn-cs"/>
              </a:rPr>
              <a:t>Utiliser la partenaire pour gérer le budget du joueur.</a:t>
            </a:r>
          </a:p>
          <a:p>
            <a:r>
              <a:rPr lang="fr-CA" sz="1200" kern="1200" dirty="0" smtClean="0">
                <a:solidFill>
                  <a:schemeClr val="tx1"/>
                </a:solidFill>
                <a:effectLst/>
                <a:latin typeface="+mn-lt"/>
                <a:ea typeface="+mn-ea"/>
                <a:cs typeface="+mn-cs"/>
              </a:rPr>
              <a:t>Favorise la rétention dans le traitement.</a:t>
            </a:r>
          </a:p>
          <a:p>
            <a:pPr lvl="0"/>
            <a:r>
              <a:rPr lang="fr-CA" sz="1200" kern="1200" dirty="0" smtClean="0">
                <a:solidFill>
                  <a:schemeClr val="tx1"/>
                </a:solidFill>
                <a:effectLst/>
                <a:latin typeface="+mn-lt"/>
                <a:ea typeface="+mn-ea"/>
                <a:cs typeface="+mn-cs"/>
              </a:rPr>
              <a:t>La partenaire s’assure que le joueur ira à son traitement.</a:t>
            </a:r>
          </a:p>
          <a:p>
            <a:r>
              <a:rPr lang="fr-CA" sz="1200" kern="1200" dirty="0" smtClean="0">
                <a:solidFill>
                  <a:schemeClr val="tx1"/>
                </a:solidFill>
                <a:effectLst/>
                <a:latin typeface="+mn-lt"/>
                <a:ea typeface="+mn-ea"/>
                <a:cs typeface="+mn-cs"/>
              </a:rPr>
              <a:t>Permets de joindre les compréhensions parfois divergentes des deux membres du couple. Favorise une meilleure compréhension de leur propre dynamique familiale. Amélioration de la communication.</a:t>
            </a:r>
          </a:p>
          <a:p>
            <a:r>
              <a:rPr lang="fr-CA" sz="1200" kern="1200" dirty="0" smtClean="0">
                <a:solidFill>
                  <a:schemeClr val="tx1"/>
                </a:solidFill>
                <a:effectLst/>
                <a:latin typeface="+mn-lt"/>
                <a:ea typeface="+mn-ea"/>
                <a:cs typeface="+mn-cs"/>
              </a:rPr>
              <a:t>Permets d’obtenir un portrait réel des difficultés du joueur puisque la partenaire amène des informations complémentaires.</a:t>
            </a:r>
          </a:p>
          <a:p>
            <a:r>
              <a:rPr lang="fr-CA" sz="1200" kern="1200" dirty="0" smtClean="0">
                <a:solidFill>
                  <a:schemeClr val="tx1"/>
                </a:solidFill>
                <a:effectLst/>
                <a:latin typeface="+mn-lt"/>
                <a:ea typeface="+mn-ea"/>
                <a:cs typeface="+mn-cs"/>
              </a:rPr>
              <a:t>Bénéfique personnellement pour la partenaire puisqu’elle apprend des concepts applicables dans sa vie personnelle : meilleur équilibre de vie, mieux communiquer, axer son attention sur les éléments positifs dans son couple.</a:t>
            </a:r>
          </a:p>
          <a:p>
            <a:r>
              <a:rPr lang="fr-CA" sz="1200" kern="1200" dirty="0" smtClean="0">
                <a:solidFill>
                  <a:schemeClr val="tx1"/>
                </a:solidFill>
                <a:effectLst/>
                <a:latin typeface="+mn-lt"/>
                <a:ea typeface="+mn-ea"/>
                <a:cs typeface="+mn-cs"/>
              </a:rPr>
              <a:t>La partenaire devient un soutien au quotidien pour le joueur.</a:t>
            </a:r>
          </a:p>
          <a:p>
            <a:r>
              <a:rPr lang="fr-CA" sz="1200" kern="1200" dirty="0" smtClean="0">
                <a:solidFill>
                  <a:schemeClr val="tx1"/>
                </a:solidFill>
                <a:effectLst/>
                <a:latin typeface="+mn-lt"/>
                <a:ea typeface="+mn-ea"/>
                <a:cs typeface="+mn-cs"/>
              </a:rPr>
              <a:t>La partenaire comprend mieux la dépendance du jeu.</a:t>
            </a:r>
          </a:p>
          <a:p>
            <a:r>
              <a:rPr lang="fr-CA" sz="1200" kern="1200" dirty="0" smtClean="0">
                <a:solidFill>
                  <a:schemeClr val="tx1"/>
                </a:solidFill>
                <a:effectLst/>
                <a:latin typeface="+mn-lt"/>
                <a:ea typeface="+mn-ea"/>
                <a:cs typeface="+mn-cs"/>
              </a:rPr>
              <a:t>Le couple agit comme un facteur de protection, le joueur à peur de perdre sa relation donc cesse de jouer.</a:t>
            </a:r>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8</a:t>
            </a:fld>
            <a:endParaRPr lang="fr-FR" dirty="0"/>
          </a:p>
        </p:txBody>
      </p:sp>
    </p:spTree>
    <p:extLst>
      <p:ext uri="{BB962C8B-B14F-4D97-AF65-F5344CB8AC3E}">
        <p14:creationId xmlns:p14="http://schemas.microsoft.com/office/powerpoint/2010/main" val="307026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sz="1200" kern="1200" dirty="0" smtClean="0">
                <a:solidFill>
                  <a:schemeClr val="tx1"/>
                </a:solidFill>
                <a:effectLst/>
                <a:latin typeface="+mn-lt"/>
                <a:ea typeface="+mn-ea"/>
                <a:cs typeface="+mn-cs"/>
              </a:rPr>
              <a:t>Permets de travailler sur les stratégies de la partenaire qui contribuent au maintien de la dépendance ou à l’inverse qui sont bénéfiques au rétablissement du joueur.</a:t>
            </a:r>
          </a:p>
          <a:p>
            <a:pPr lvl="0"/>
            <a:r>
              <a:rPr lang="fr-CA" sz="1200" kern="1200" dirty="0" smtClean="0">
                <a:solidFill>
                  <a:schemeClr val="tx1"/>
                </a:solidFill>
                <a:effectLst/>
                <a:latin typeface="+mn-lt"/>
                <a:ea typeface="+mn-ea"/>
                <a:cs typeface="+mn-cs"/>
              </a:rPr>
              <a:t>Utiliser la partenaire pour gérer le budget du joueur.</a:t>
            </a:r>
          </a:p>
          <a:p>
            <a:r>
              <a:rPr lang="fr-CA" sz="1200" kern="1200" dirty="0" smtClean="0">
                <a:solidFill>
                  <a:schemeClr val="tx1"/>
                </a:solidFill>
                <a:effectLst/>
                <a:latin typeface="+mn-lt"/>
                <a:ea typeface="+mn-ea"/>
                <a:cs typeface="+mn-cs"/>
              </a:rPr>
              <a:t>Favorise la rétention dans le traitement.</a:t>
            </a:r>
          </a:p>
          <a:p>
            <a:pPr lvl="0"/>
            <a:r>
              <a:rPr lang="fr-CA" sz="1200" kern="1200" dirty="0" smtClean="0">
                <a:solidFill>
                  <a:schemeClr val="tx1"/>
                </a:solidFill>
                <a:effectLst/>
                <a:latin typeface="+mn-lt"/>
                <a:ea typeface="+mn-ea"/>
                <a:cs typeface="+mn-cs"/>
              </a:rPr>
              <a:t>La partenaire s’assure que le joueur ira à son traitement.</a:t>
            </a:r>
          </a:p>
          <a:p>
            <a:r>
              <a:rPr lang="fr-CA" sz="1200" kern="1200" dirty="0" smtClean="0">
                <a:solidFill>
                  <a:schemeClr val="tx1"/>
                </a:solidFill>
                <a:effectLst/>
                <a:latin typeface="+mn-lt"/>
                <a:ea typeface="+mn-ea"/>
                <a:cs typeface="+mn-cs"/>
              </a:rPr>
              <a:t>Permets de joindre les compréhensions parfois divergentes des deux membres du couple. Favorise une meilleure compréhension de leur propre dynamique familiale. Amélioration de la communication.</a:t>
            </a:r>
          </a:p>
          <a:p>
            <a:r>
              <a:rPr lang="fr-CA" sz="1200" kern="1200" dirty="0" smtClean="0">
                <a:solidFill>
                  <a:schemeClr val="tx1"/>
                </a:solidFill>
                <a:effectLst/>
                <a:latin typeface="+mn-lt"/>
                <a:ea typeface="+mn-ea"/>
                <a:cs typeface="+mn-cs"/>
              </a:rPr>
              <a:t>Permets d’obtenir un portrait réel des difficultés du joueur puisque la partenaire amène des informations complémentaires.</a:t>
            </a:r>
          </a:p>
          <a:p>
            <a:r>
              <a:rPr lang="fr-CA" sz="1200" kern="1200" dirty="0" smtClean="0">
                <a:solidFill>
                  <a:schemeClr val="tx1"/>
                </a:solidFill>
                <a:effectLst/>
                <a:latin typeface="+mn-lt"/>
                <a:ea typeface="+mn-ea"/>
                <a:cs typeface="+mn-cs"/>
              </a:rPr>
              <a:t>Bénéfique personnellement pour la partenaire puisqu’elle apprend des concepts applicables dans sa vie personnelle : meilleur équilibre de vie, mieux communiquer, axer son attention sur les éléments positifs dans son couple.</a:t>
            </a:r>
          </a:p>
          <a:p>
            <a:r>
              <a:rPr lang="fr-CA" sz="1200" kern="1200" dirty="0" smtClean="0">
                <a:solidFill>
                  <a:schemeClr val="tx1"/>
                </a:solidFill>
                <a:effectLst/>
                <a:latin typeface="+mn-lt"/>
                <a:ea typeface="+mn-ea"/>
                <a:cs typeface="+mn-cs"/>
              </a:rPr>
              <a:t>La partenaire devient un soutien au quotidien pour le joueur.</a:t>
            </a:r>
          </a:p>
          <a:p>
            <a:r>
              <a:rPr lang="fr-CA" sz="1200" kern="1200" dirty="0" smtClean="0">
                <a:solidFill>
                  <a:schemeClr val="tx1"/>
                </a:solidFill>
                <a:effectLst/>
                <a:latin typeface="+mn-lt"/>
                <a:ea typeface="+mn-ea"/>
                <a:cs typeface="+mn-cs"/>
              </a:rPr>
              <a:t>La partenaire comprend mieux la dépendance du jeu.</a:t>
            </a:r>
          </a:p>
          <a:p>
            <a:r>
              <a:rPr lang="fr-CA" sz="1200" kern="1200" dirty="0" smtClean="0">
                <a:solidFill>
                  <a:schemeClr val="tx1"/>
                </a:solidFill>
                <a:effectLst/>
                <a:latin typeface="+mn-lt"/>
                <a:ea typeface="+mn-ea"/>
                <a:cs typeface="+mn-cs"/>
              </a:rPr>
              <a:t>Le couple agit comme un facteur de protection, le joueur à peur de perdre sa relation donc cesse de jouer.</a:t>
            </a:r>
          </a:p>
        </p:txBody>
      </p:sp>
      <p:sp>
        <p:nvSpPr>
          <p:cNvPr id="4" name="Espace réservé du numéro de diapositive 3"/>
          <p:cNvSpPr>
            <a:spLocks noGrp="1"/>
          </p:cNvSpPr>
          <p:nvPr>
            <p:ph type="sldNum" sz="quarter" idx="10"/>
          </p:nvPr>
        </p:nvSpPr>
        <p:spPr/>
        <p:txBody>
          <a:bodyPr/>
          <a:lstStyle/>
          <a:p>
            <a:fld id="{818BD83A-C269-AD47-8A9B-81506CE623ED}" type="slidenum">
              <a:rPr lang="fr-FR" smtClean="0"/>
              <a:t>9</a:t>
            </a:fld>
            <a:endParaRPr lang="fr-FR" dirty="0"/>
          </a:p>
        </p:txBody>
      </p:sp>
    </p:spTree>
    <p:extLst>
      <p:ext uri="{BB962C8B-B14F-4D97-AF65-F5344CB8AC3E}">
        <p14:creationId xmlns:p14="http://schemas.microsoft.com/office/powerpoint/2010/main" val="2975563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F31706-991A-C84C-B4B1-0D390C361CF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303431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187281141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164828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282145968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76553988"/>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624919297"/>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B597A76-53BD-B048-820C-B415F1C87B64}"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9579271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9E8F11-BDE1-8649-9BD9-9B0D1EE110AC}"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2058827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F6D36F9-A346-4F4B-BFFC-27EB5669E328}"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1505461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7DEB41D-25E5-6E45-9F5E-44A912996465}" type="datetime1">
              <a:rPr lang="fr-FR" smtClean="0"/>
              <a:t>31/10/2018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81330962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75E5C29-DDAF-974D-AF4B-FEBCED6595BD}" type="datetime1">
              <a:rPr lang="fr-FR" smtClean="0"/>
              <a:t>31/10/2018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32491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9ABBC1D-27EC-0643-8AB1-8E6A8934612C}" type="datetime1">
              <a:rPr lang="fr-FR" smtClean="0"/>
              <a:t>31/10/2018</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2275223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C2DDCF8-CE95-284B-B75F-C26A00D558E2}" type="datetime1">
              <a:rPr lang="fr-FR" smtClean="0"/>
              <a:t>31/10/2018</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348097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EBCC2-6969-4740-ACF5-95160485A712}" type="datetime1">
              <a:rPr lang="fr-FR" smtClean="0"/>
              <a:t>31/10/2018</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111165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4AE4D1F-08E1-8D49-A1E1-B8D68E2A2BF5}" type="datetime1">
              <a:rPr lang="fr-FR" smtClean="0"/>
              <a:t>31/10/2018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423917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E2C3E7B-FA52-8C43-AA19-02235780C143}" type="datetime1">
              <a:rPr lang="fr-FR" smtClean="0"/>
              <a:t>31/10/2018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582DF22B-10D3-3C47-99B3-ED87C346D2B8}" type="slidenum">
              <a:rPr lang="fr-FR" smtClean="0"/>
              <a:t>‹N°›</a:t>
            </a:fld>
            <a:endParaRPr lang="fr-FR" dirty="0"/>
          </a:p>
        </p:txBody>
      </p:sp>
    </p:spTree>
    <p:extLst>
      <p:ext uri="{BB962C8B-B14F-4D97-AF65-F5344CB8AC3E}">
        <p14:creationId xmlns:p14="http://schemas.microsoft.com/office/powerpoint/2010/main" val="3059877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DEB41D-25E5-6E45-9F5E-44A912996465}" type="datetime1">
              <a:rPr lang="fr-FR" smtClean="0"/>
              <a:t>31/10/2018</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2DF22B-10D3-3C47-99B3-ED87C346D2B8}" type="slidenum">
              <a:rPr lang="fr-FR" smtClean="0"/>
              <a:t>‹N°›</a:t>
            </a:fld>
            <a:endParaRPr lang="fr-FR" dirty="0"/>
          </a:p>
        </p:txBody>
      </p:sp>
    </p:spTree>
    <p:extLst>
      <p:ext uri="{BB962C8B-B14F-4D97-AF65-F5344CB8AC3E}">
        <p14:creationId xmlns:p14="http://schemas.microsoft.com/office/powerpoint/2010/main" val="1730252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0" y="640080"/>
            <a:ext cx="10911865" cy="462686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6" y="804672"/>
            <a:ext cx="10579608" cy="42976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ctrTitle"/>
          </p:nvPr>
        </p:nvSpPr>
        <p:spPr>
          <a:xfrm>
            <a:off x="1241028" y="1237221"/>
            <a:ext cx="9880726" cy="4066321"/>
          </a:xfrm>
          <a:ln>
            <a:noFill/>
          </a:ln>
        </p:spPr>
        <p:txBody>
          <a:bodyPr>
            <a:normAutofit fontScale="90000"/>
          </a:bodyPr>
          <a:lstStyle/>
          <a:p>
            <a:pPr algn="ctr">
              <a:spcBef>
                <a:spcPts val="0"/>
              </a:spcBef>
              <a:spcAft>
                <a:spcPts val="1200"/>
              </a:spcAft>
            </a:pPr>
            <a:r>
              <a:rPr lang="en-CA" sz="3100" b="1" noProof="0" dirty="0" smtClean="0"/>
              <a:t/>
            </a:r>
            <a:br>
              <a:rPr lang="en-CA" sz="3100" b="1" noProof="0" dirty="0" smtClean="0"/>
            </a:br>
            <a:r>
              <a:rPr lang="en-CA" sz="3100" b="1" noProof="0" dirty="0" smtClean="0"/>
              <a:t/>
            </a:r>
            <a:br>
              <a:rPr lang="en-CA" sz="3100" b="1" noProof="0" dirty="0" smtClean="0"/>
            </a:br>
            <a:r>
              <a:rPr lang="en-CA" sz="3100" b="1" noProof="0" dirty="0" smtClean="0"/>
              <a:t/>
            </a:r>
            <a:br>
              <a:rPr lang="en-CA" sz="3100" b="1" noProof="0" dirty="0" smtClean="0"/>
            </a:br>
            <a:r>
              <a:rPr lang="en-CA" sz="3100" noProof="0" dirty="0" smtClean="0"/>
              <a:t>Challenges in the implementation of manualized </a:t>
            </a:r>
            <a:r>
              <a:rPr lang="en-CA" sz="3100" noProof="0" dirty="0" smtClean="0"/>
              <a:t>couple </a:t>
            </a:r>
            <a:r>
              <a:rPr lang="en-CA" sz="3100" noProof="0" dirty="0" smtClean="0"/>
              <a:t>treatment for pathological gamblers in </a:t>
            </a:r>
            <a:r>
              <a:rPr lang="en-CA" sz="3100" dirty="0" smtClean="0"/>
              <a:t>eight</a:t>
            </a:r>
            <a:r>
              <a:rPr lang="en-CA" sz="3100" noProof="0" dirty="0" smtClean="0"/>
              <a:t> specialized centres: clinicians’ perspectives</a:t>
            </a:r>
            <a:br>
              <a:rPr lang="en-CA" sz="3100" noProof="0" dirty="0" smtClean="0"/>
            </a:br>
            <a:r>
              <a:rPr lang="en-CA" sz="4000" noProof="0" dirty="0" smtClean="0"/>
              <a:t/>
            </a:r>
            <a:br>
              <a:rPr lang="en-CA" sz="4000" noProof="0" dirty="0" smtClean="0"/>
            </a:br>
            <a:r>
              <a:rPr lang="en-CA" sz="800" noProof="0" dirty="0" smtClean="0"/>
              <a:t>,</a:t>
            </a:r>
            <a:r>
              <a:rPr lang="en-CA" sz="4000" noProof="0" dirty="0" smtClean="0"/>
              <a:t/>
            </a:r>
            <a:br>
              <a:rPr lang="en-CA" sz="4000" noProof="0" dirty="0" smtClean="0"/>
            </a:br>
            <a:r>
              <a:rPr lang="en-CA" sz="2200" b="1" noProof="0" dirty="0" smtClean="0">
                <a:solidFill>
                  <a:srgbClr val="002060"/>
                </a:solidFill>
                <a:latin typeface="Times New Roman" panose="02020603050405020304" pitchFamily="18" charset="0"/>
                <a:ea typeface="Times New Roman" charset="0"/>
                <a:cs typeface="Times New Roman" panose="02020603050405020304" pitchFamily="18" charset="0"/>
              </a:rPr>
              <a:t>Karine Bertrand, Ph.D., Full professor, Université de Sherbrooke</a:t>
            </a:r>
            <a:br>
              <a:rPr lang="en-CA" sz="2200" b="1" noProof="0" dirty="0" smtClean="0">
                <a:solidFill>
                  <a:srgbClr val="002060"/>
                </a:solidFill>
                <a:latin typeface="Times New Roman" panose="02020603050405020304" pitchFamily="18" charset="0"/>
                <a:ea typeface="Times New Roman" charset="0"/>
                <a:cs typeface="Times New Roman" panose="02020603050405020304" pitchFamily="18" charset="0"/>
              </a:rPr>
            </a:br>
            <a:r>
              <a:rPr lang="en-CA" sz="2200" b="1" noProof="0" dirty="0" smtClean="0">
                <a:solidFill>
                  <a:srgbClr val="002060"/>
                </a:solidFill>
                <a:latin typeface="Times New Roman" panose="02020603050405020304" pitchFamily="18" charset="0"/>
                <a:ea typeface="Times New Roman" charset="0"/>
                <a:cs typeface="Times New Roman" panose="02020603050405020304" pitchFamily="18" charset="0"/>
              </a:rPr>
              <a:t>Co-authors:  Joël </a:t>
            </a:r>
            <a:r>
              <a:rPr lang="en-CA" sz="2200" b="1" noProof="0" dirty="0" smtClean="0">
                <a:solidFill>
                  <a:srgbClr val="002060"/>
                </a:solidFill>
                <a:latin typeface="Times New Roman" panose="02020603050405020304" pitchFamily="18" charset="0"/>
                <a:cs typeface="Times New Roman" panose="02020603050405020304" pitchFamily="18" charset="0"/>
              </a:rPr>
              <a:t>Tremblay, Magali Dufour, Marianne Saint-Jacques, Nadine Blanchette-Martin, Francine </a:t>
            </a:r>
            <a:r>
              <a:rPr lang="en-CA" sz="2200" b="1" noProof="0" dirty="0" err="1" smtClean="0">
                <a:solidFill>
                  <a:srgbClr val="002060"/>
                </a:solidFill>
                <a:latin typeface="Times New Roman" panose="02020603050405020304" pitchFamily="18" charset="0"/>
                <a:cs typeface="Times New Roman" panose="02020603050405020304" pitchFamily="18" charset="0"/>
              </a:rPr>
              <a:t>Ferland</a:t>
            </a:r>
            <a:r>
              <a:rPr lang="en-CA" sz="2200" b="1" noProof="0" dirty="0" smtClean="0">
                <a:solidFill>
                  <a:srgbClr val="002060"/>
                </a:solidFill>
                <a:latin typeface="Times New Roman" panose="02020603050405020304" pitchFamily="18" charset="0"/>
                <a:cs typeface="Times New Roman" panose="02020603050405020304" pitchFamily="18" charset="0"/>
              </a:rPr>
              <a:t>, Annie-Claude </a:t>
            </a:r>
            <a:r>
              <a:rPr lang="en-CA" sz="2200" b="1" noProof="0" dirty="0" err="1" smtClean="0">
                <a:solidFill>
                  <a:srgbClr val="002060"/>
                </a:solidFill>
                <a:latin typeface="Times New Roman" panose="02020603050405020304" pitchFamily="18" charset="0"/>
                <a:cs typeface="Times New Roman" panose="02020603050405020304" pitchFamily="18" charset="0"/>
              </a:rPr>
              <a:t>Savard</a:t>
            </a:r>
            <a:r>
              <a:rPr lang="en-CA" sz="2200" b="1" noProof="0" dirty="0" smtClean="0">
                <a:solidFill>
                  <a:srgbClr val="002060"/>
                </a:solidFill>
                <a:latin typeface="Times New Roman" panose="02020603050405020304" pitchFamily="18" charset="0"/>
                <a:cs typeface="Times New Roman" panose="02020603050405020304" pitchFamily="18" charset="0"/>
              </a:rPr>
              <a:t>, Mélissa Côté </a:t>
            </a:r>
            <a:br>
              <a:rPr lang="en-CA" sz="2200" b="1" noProof="0" dirty="0" smtClean="0">
                <a:solidFill>
                  <a:srgbClr val="002060"/>
                </a:solidFill>
                <a:latin typeface="Times New Roman" panose="02020603050405020304" pitchFamily="18" charset="0"/>
                <a:cs typeface="Times New Roman" panose="02020603050405020304" pitchFamily="18" charset="0"/>
              </a:rPr>
            </a:br>
            <a:r>
              <a:rPr lang="en-CA" sz="2200" b="1" noProof="0" dirty="0" smtClean="0">
                <a:solidFill>
                  <a:srgbClr val="002060"/>
                </a:solidFill>
                <a:latin typeface="Times New Roman" panose="02020603050405020304" pitchFamily="18" charset="0"/>
                <a:ea typeface="Times New Roman" charset="0"/>
                <a:cs typeface="Times New Roman" panose="02020603050405020304" pitchFamily="18" charset="0"/>
              </a:rPr>
              <a:t/>
            </a:r>
            <a:br>
              <a:rPr lang="en-CA" sz="2200" b="1" noProof="0" dirty="0" smtClean="0">
                <a:solidFill>
                  <a:srgbClr val="002060"/>
                </a:solidFill>
                <a:latin typeface="Times New Roman" panose="02020603050405020304" pitchFamily="18" charset="0"/>
                <a:ea typeface="Times New Roman" charset="0"/>
                <a:cs typeface="Times New Roman" panose="02020603050405020304" pitchFamily="18" charset="0"/>
              </a:rPr>
            </a:br>
            <a:r>
              <a:rPr lang="en-CA" sz="2400" b="1" noProof="0" dirty="0" smtClean="0"/>
              <a:t/>
            </a:r>
            <a:br>
              <a:rPr lang="en-CA" sz="2400" b="1" noProof="0" dirty="0" smtClean="0"/>
            </a:br>
            <a:endParaRPr lang="en-CA" sz="2400" b="1" i="1" cap="none" noProof="0" dirty="0">
              <a:solidFill>
                <a:schemeClr val="accent2">
                  <a:lumMod val="50000"/>
                </a:schemeClr>
              </a:solidFill>
              <a:ea typeface="Gill Sans MT Ext Condensed Bold" charset="0"/>
              <a:cs typeface="Gill Sans MT Ext Condensed Bold" charset="0"/>
            </a:endParaRPr>
          </a:p>
        </p:txBody>
      </p:sp>
      <p:sp>
        <p:nvSpPr>
          <p:cNvPr id="5" name="Rectangle 4"/>
          <p:cNvSpPr/>
          <p:nvPr/>
        </p:nvSpPr>
        <p:spPr>
          <a:xfrm>
            <a:off x="3014945" y="34564"/>
            <a:ext cx="280846" cy="507831"/>
          </a:xfrm>
          <a:prstGeom prst="rect">
            <a:avLst/>
          </a:prstGeom>
        </p:spPr>
        <p:txBody>
          <a:bodyPr wrap="none">
            <a:spAutoFit/>
          </a:bodyPr>
          <a:lstStyle/>
          <a:p>
            <a:r>
              <a:rPr lang="fr-FR" sz="2700" dirty="0" smtClean="0"/>
              <a:t> </a:t>
            </a:r>
            <a:endParaRPr lang="fr-FR" sz="2700" dirty="0"/>
          </a:p>
        </p:txBody>
      </p:sp>
      <p:sp>
        <p:nvSpPr>
          <p:cNvPr id="14" name="ZoneTexte 13"/>
          <p:cNvSpPr txBox="1"/>
          <p:nvPr/>
        </p:nvSpPr>
        <p:spPr>
          <a:xfrm>
            <a:off x="2765750" y="5440237"/>
            <a:ext cx="6425157" cy="1938992"/>
          </a:xfrm>
          <a:prstGeom prst="rect">
            <a:avLst/>
          </a:prstGeom>
          <a:noFill/>
        </p:spPr>
        <p:txBody>
          <a:bodyPr wrap="none" rtlCol="0">
            <a:spAutoFit/>
          </a:bodyPr>
          <a:lstStyle/>
          <a:p>
            <a:r>
              <a:rPr lang="en-US" sz="2400" b="1" dirty="0">
                <a:solidFill>
                  <a:schemeClr val="bg1"/>
                </a:solidFill>
                <a:latin typeface="Times" panose="02020603050405020304" pitchFamily="18" charset="0"/>
                <a:cs typeface="Times" panose="02020603050405020304" pitchFamily="18" charset="0"/>
              </a:rPr>
              <a:t>Addiction &amp; the Family International Network </a:t>
            </a:r>
            <a:endParaRPr lang="fr-FR" sz="2400" dirty="0">
              <a:solidFill>
                <a:schemeClr val="bg1"/>
              </a:solidFill>
              <a:latin typeface="Times" panose="02020603050405020304" pitchFamily="18" charset="0"/>
              <a:ea typeface="Times" charset="0"/>
              <a:cs typeface="Times" panose="02020603050405020304" pitchFamily="18" charset="0"/>
            </a:endParaRPr>
          </a:p>
          <a:p>
            <a:pPr algn="ctr"/>
            <a:r>
              <a:rPr lang="fr-FR" sz="2400" dirty="0">
                <a:solidFill>
                  <a:schemeClr val="bg1"/>
                </a:solidFill>
                <a:latin typeface="Times" charset="0"/>
                <a:ea typeface="Times" charset="0"/>
                <a:cs typeface="Times" charset="0"/>
              </a:rPr>
              <a:t>(AFINet) </a:t>
            </a:r>
            <a:r>
              <a:rPr lang="fr-FR" sz="2400" dirty="0" smtClean="0">
                <a:solidFill>
                  <a:schemeClr val="bg1"/>
                </a:solidFill>
                <a:latin typeface="Times" charset="0"/>
                <a:ea typeface="Times" charset="0"/>
                <a:cs typeface="Times" charset="0"/>
              </a:rPr>
              <a:t>International </a:t>
            </a:r>
            <a:r>
              <a:rPr lang="fr-FR" sz="2400" dirty="0">
                <a:solidFill>
                  <a:schemeClr val="bg1"/>
                </a:solidFill>
                <a:latin typeface="Times" charset="0"/>
                <a:ea typeface="Times" charset="0"/>
                <a:cs typeface="Times" charset="0"/>
              </a:rPr>
              <a:t>Conference</a:t>
            </a:r>
          </a:p>
          <a:p>
            <a:pPr algn="ctr"/>
            <a:r>
              <a:rPr lang="fr-FR" sz="2400" dirty="0" smtClean="0">
                <a:solidFill>
                  <a:schemeClr val="bg1"/>
                </a:solidFill>
                <a:latin typeface="Times" charset="0"/>
                <a:ea typeface="Times" charset="0"/>
                <a:cs typeface="Times" charset="0"/>
              </a:rPr>
              <a:t>Newcastle</a:t>
            </a:r>
            <a:r>
              <a:rPr lang="fr-FR" sz="2400" dirty="0">
                <a:solidFill>
                  <a:schemeClr val="bg1"/>
                </a:solidFill>
                <a:latin typeface="Times" charset="0"/>
                <a:ea typeface="Times" charset="0"/>
                <a:cs typeface="Times" charset="0"/>
              </a:rPr>
              <a:t>, England, N</a:t>
            </a:r>
            <a:r>
              <a:rPr lang="fr-FR" sz="2400" dirty="0" smtClean="0">
                <a:solidFill>
                  <a:schemeClr val="bg1"/>
                </a:solidFill>
                <a:latin typeface="Times" charset="0"/>
                <a:ea typeface="Times" charset="0"/>
                <a:cs typeface="Times" charset="0"/>
              </a:rPr>
              <a:t>ovember </a:t>
            </a:r>
            <a:r>
              <a:rPr lang="fr-FR" sz="2400" dirty="0">
                <a:solidFill>
                  <a:schemeClr val="bg1"/>
                </a:solidFill>
                <a:latin typeface="Times" charset="0"/>
                <a:ea typeface="Times" charset="0"/>
                <a:cs typeface="Times" charset="0"/>
              </a:rPr>
              <a:t>10</a:t>
            </a:r>
            <a:r>
              <a:rPr lang="fr-FR" sz="2400" baseline="30000" dirty="0">
                <a:solidFill>
                  <a:schemeClr val="bg1"/>
                </a:solidFill>
                <a:latin typeface="Times" charset="0"/>
                <a:ea typeface="Times" charset="0"/>
                <a:cs typeface="Times" charset="0"/>
              </a:rPr>
              <a:t>th   </a:t>
            </a:r>
            <a:r>
              <a:rPr lang="fr-FR" sz="2400" dirty="0">
                <a:solidFill>
                  <a:schemeClr val="bg1"/>
                </a:solidFill>
                <a:latin typeface="Times" charset="0"/>
                <a:ea typeface="Times" charset="0"/>
                <a:cs typeface="Times" charset="0"/>
              </a:rPr>
              <a:t>2018</a:t>
            </a:r>
          </a:p>
          <a:p>
            <a:pPr algn="ctr"/>
            <a:endParaRPr lang="fr-FR" sz="2400" dirty="0">
              <a:solidFill>
                <a:schemeClr val="bg1"/>
              </a:solidFill>
              <a:latin typeface="Times" charset="0"/>
              <a:ea typeface="Times" charset="0"/>
              <a:cs typeface="Times" charset="0"/>
            </a:endParaRPr>
          </a:p>
          <a:p>
            <a:pPr algn="ctr"/>
            <a:endParaRPr lang="fr-FR" sz="2400" dirty="0">
              <a:solidFill>
                <a:schemeClr val="bg1"/>
              </a:solidFill>
              <a:latin typeface="Times" charset="0"/>
              <a:ea typeface="Times" charset="0"/>
              <a:cs typeface="Times" charset="0"/>
            </a:endParaRPr>
          </a:p>
        </p:txBody>
      </p:sp>
      <p:pic>
        <p:nvPicPr>
          <p:cNvPr id="12" name="Imag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03764" y="-59969"/>
            <a:ext cx="2546648" cy="635748"/>
          </a:xfrm>
          <a:prstGeom prst="rect">
            <a:avLst/>
          </a:prstGeom>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90" y="34564"/>
            <a:ext cx="3243801" cy="623641"/>
          </a:xfrm>
          <a:prstGeom prst="rect">
            <a:avLst/>
          </a:prstGeom>
          <a:noFill/>
          <a:extLst>
            <a:ext uri="{909E8E84-426E-40DD-AFC4-6F175D3DCCD1}">
              <a14:hiddenFill xmlns:a14="http://schemas.microsoft.com/office/drawing/2010/main">
                <a:solidFill>
                  <a:srgbClr val="FFFFFF"/>
                </a:solidFill>
              </a14:hiddenFill>
            </a:ext>
          </a:extLst>
        </p:spPr>
      </p:pic>
      <p:pic>
        <p:nvPicPr>
          <p:cNvPr id="15" name="Image 14"/>
          <p:cNvPicPr>
            <a:picLocks noChangeAspect="1"/>
          </p:cNvPicPr>
          <p:nvPr/>
        </p:nvPicPr>
        <p:blipFill>
          <a:blip r:embed="rId5"/>
          <a:stretch>
            <a:fillRect/>
          </a:stretch>
        </p:blipFill>
        <p:spPr>
          <a:xfrm>
            <a:off x="170749" y="6077542"/>
            <a:ext cx="2188231" cy="612659"/>
          </a:xfrm>
          <a:prstGeom prst="rect">
            <a:avLst/>
          </a:prstGeom>
        </p:spPr>
      </p:pic>
      <p:pic>
        <p:nvPicPr>
          <p:cNvPr id="16" name="Image 15"/>
          <p:cNvPicPr>
            <a:picLocks noChangeAspect="1"/>
          </p:cNvPicPr>
          <p:nvPr/>
        </p:nvPicPr>
        <p:blipFill>
          <a:blip r:embed="rId6"/>
          <a:stretch>
            <a:fillRect/>
          </a:stretch>
        </p:blipFill>
        <p:spPr>
          <a:xfrm>
            <a:off x="9546687" y="6179912"/>
            <a:ext cx="2645313" cy="537159"/>
          </a:xfrm>
          <a:prstGeom prst="rect">
            <a:avLst/>
          </a:prstGeom>
        </p:spPr>
      </p:pic>
    </p:spTree>
    <p:extLst>
      <p:ext uri="{BB962C8B-B14F-4D97-AF65-F5344CB8AC3E}">
        <p14:creationId xmlns:p14="http://schemas.microsoft.com/office/powerpoint/2010/main" val="1935117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noProof="0" dirty="0" smtClean="0"/>
              <a:t>RESULTS (3)</a:t>
            </a:r>
            <a:br>
              <a:rPr lang="en-CA" noProof="0" dirty="0" smtClean="0"/>
            </a:br>
            <a:r>
              <a:rPr lang="en-CA" noProof="0" dirty="0" smtClean="0"/>
              <a:t>Implementing the ICT-PG model: opinions about the model (cont’d) </a:t>
            </a:r>
            <a:endParaRPr lang="en-CA" noProof="0" dirty="0"/>
          </a:p>
        </p:txBody>
      </p:sp>
      <p:sp>
        <p:nvSpPr>
          <p:cNvPr id="3" name="Espace réservé du contenu 2"/>
          <p:cNvSpPr>
            <a:spLocks noGrp="1"/>
          </p:cNvSpPr>
          <p:nvPr>
            <p:ph idx="1"/>
          </p:nvPr>
        </p:nvSpPr>
        <p:spPr>
          <a:xfrm>
            <a:off x="677333" y="2205558"/>
            <a:ext cx="8706509" cy="4697411"/>
          </a:xfrm>
        </p:spPr>
        <p:txBody>
          <a:bodyPr>
            <a:normAutofit lnSpcReduction="10000"/>
          </a:bodyPr>
          <a:lstStyle/>
          <a:p>
            <a:pPr marL="0" indent="0">
              <a:buNone/>
            </a:pPr>
            <a:r>
              <a:rPr lang="en-CA" sz="2800" b="1" u="sng" dirty="0" smtClean="0"/>
              <a:t>SOME</a:t>
            </a:r>
            <a:r>
              <a:rPr lang="en-CA" sz="2800" b="1" u="sng" noProof="0" dirty="0" smtClean="0"/>
              <a:t> CLINICAL CHALLENGES</a:t>
            </a:r>
          </a:p>
          <a:p>
            <a:r>
              <a:rPr lang="en-CA" sz="2400" noProof="0" dirty="0" smtClean="0">
                <a:solidFill>
                  <a:schemeClr val="tx1"/>
                </a:solidFill>
              </a:rPr>
              <a:t>Partners: anger and psychological distress</a:t>
            </a:r>
          </a:p>
          <a:p>
            <a:pPr lvl="1"/>
            <a:r>
              <a:rPr lang="en-CA" sz="2400" noProof="0" dirty="0" smtClean="0">
                <a:solidFill>
                  <a:schemeClr val="tx1"/>
                </a:solidFill>
              </a:rPr>
              <a:t>Couple </a:t>
            </a:r>
            <a:r>
              <a:rPr lang="en-CA" sz="2400" noProof="0" dirty="0" smtClean="0">
                <a:solidFill>
                  <a:schemeClr val="tx1"/>
                </a:solidFill>
              </a:rPr>
              <a:t>therapy not always appropriate: greater or different clinical attention to their needs may be required</a:t>
            </a:r>
          </a:p>
          <a:p>
            <a:r>
              <a:rPr lang="en-CA" sz="2400" noProof="0" dirty="0" smtClean="0">
                <a:solidFill>
                  <a:schemeClr val="tx1"/>
                </a:solidFill>
              </a:rPr>
              <a:t>Complex clinical cases with multiple needs: difficult to stay focused on gambling</a:t>
            </a:r>
          </a:p>
          <a:p>
            <a:r>
              <a:rPr lang="en-CA" sz="2400" noProof="0" dirty="0" smtClean="0">
                <a:solidFill>
                  <a:schemeClr val="tx1"/>
                </a:solidFill>
              </a:rPr>
              <a:t>Couple </a:t>
            </a:r>
            <a:r>
              <a:rPr lang="en-CA" sz="2400" noProof="0" dirty="0" smtClean="0">
                <a:solidFill>
                  <a:schemeClr val="tx1"/>
                </a:solidFill>
              </a:rPr>
              <a:t>treatment engagement: may require initial individual sessions  </a:t>
            </a:r>
          </a:p>
          <a:p>
            <a:pPr lvl="1"/>
            <a:r>
              <a:rPr lang="en-CA" sz="2400" noProof="0" dirty="0" smtClean="0">
                <a:solidFill>
                  <a:schemeClr val="tx1"/>
                </a:solidFill>
              </a:rPr>
              <a:t>Attention to fears and needs</a:t>
            </a:r>
          </a:p>
          <a:p>
            <a:pPr lvl="1"/>
            <a:r>
              <a:rPr lang="en-CA" sz="2400" noProof="0" dirty="0" smtClean="0">
                <a:solidFill>
                  <a:schemeClr val="tx1"/>
                </a:solidFill>
              </a:rPr>
              <a:t>Support autonomy and provide option</a:t>
            </a:r>
            <a:r>
              <a:rPr lang="en-CA" sz="2000" noProof="0" dirty="0" smtClean="0">
                <a:solidFill>
                  <a:schemeClr val="tx1"/>
                </a:solidFill>
              </a:rPr>
              <a:t>s</a:t>
            </a:r>
          </a:p>
          <a:p>
            <a:endParaRPr lang="en-CA" sz="2400" noProof="0" dirty="0" smtClean="0">
              <a:solidFill>
                <a:schemeClr val="tx1"/>
              </a:solidFill>
            </a:endParaRPr>
          </a:p>
          <a:p>
            <a:endParaRPr lang="en-CA" sz="2400" noProof="0" dirty="0" smtClean="0"/>
          </a:p>
          <a:p>
            <a:pPr marL="0" indent="0">
              <a:buNone/>
            </a:pPr>
            <a:endParaRPr lang="en-CA" sz="2400" u="sng" noProof="0" dirty="0" smtClean="0"/>
          </a:p>
          <a:p>
            <a:pPr marL="0" indent="0">
              <a:buNone/>
            </a:pPr>
            <a:endParaRPr lang="en-CA" sz="22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10</a:t>
            </a:fld>
            <a:endParaRPr lang="fr-FR" dirty="0"/>
          </a:p>
        </p:txBody>
      </p:sp>
    </p:spTree>
    <p:extLst>
      <p:ext uri="{BB962C8B-B14F-4D97-AF65-F5344CB8AC3E}">
        <p14:creationId xmlns:p14="http://schemas.microsoft.com/office/powerpoint/2010/main" val="258460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noProof="0" dirty="0" smtClean="0"/>
              <a:t>RESULTS (4)</a:t>
            </a:r>
            <a:br>
              <a:rPr lang="en-CA" noProof="0" dirty="0" smtClean="0"/>
            </a:br>
            <a:r>
              <a:rPr lang="en-CA" noProof="0" dirty="0" smtClean="0"/>
              <a:t>Implementation – challenges and obstacles </a:t>
            </a:r>
            <a:br>
              <a:rPr lang="en-CA" noProof="0" dirty="0" smtClean="0"/>
            </a:br>
            <a:r>
              <a:rPr lang="en-CA" noProof="0" dirty="0" smtClean="0"/>
              <a:t> </a:t>
            </a:r>
            <a:endParaRPr lang="en-CA" noProof="0" dirty="0"/>
          </a:p>
        </p:txBody>
      </p:sp>
      <p:sp>
        <p:nvSpPr>
          <p:cNvPr id="3" name="Espace réservé du contenu 2"/>
          <p:cNvSpPr>
            <a:spLocks noGrp="1"/>
          </p:cNvSpPr>
          <p:nvPr>
            <p:ph idx="1"/>
          </p:nvPr>
        </p:nvSpPr>
        <p:spPr>
          <a:xfrm>
            <a:off x="677334" y="1930401"/>
            <a:ext cx="8596668" cy="4665272"/>
          </a:xfrm>
        </p:spPr>
        <p:txBody>
          <a:bodyPr>
            <a:normAutofit fontScale="92500" lnSpcReduction="10000"/>
          </a:bodyPr>
          <a:lstStyle/>
          <a:p>
            <a:pPr marL="0" indent="0">
              <a:buNone/>
            </a:pPr>
            <a:r>
              <a:rPr lang="en-CA" sz="2800" b="1" u="sng" noProof="0" dirty="0" smtClean="0"/>
              <a:t>ON THE ORGANIZATIONAL LEVEL</a:t>
            </a:r>
          </a:p>
          <a:p>
            <a:pPr marL="0" indent="0">
              <a:buNone/>
            </a:pPr>
            <a:r>
              <a:rPr lang="en-CA" sz="2600" noProof="0" dirty="0" smtClean="0"/>
              <a:t>-Time consuming</a:t>
            </a:r>
          </a:p>
          <a:p>
            <a:pPr marL="0" indent="0">
              <a:buNone/>
            </a:pPr>
            <a:r>
              <a:rPr lang="en-CA" sz="2600" noProof="0" dirty="0" smtClean="0"/>
              <a:t>	-Preparation of </a:t>
            </a:r>
            <a:r>
              <a:rPr lang="en-CA" sz="2600" noProof="0" dirty="0" smtClean="0"/>
              <a:t>couple </a:t>
            </a:r>
            <a:r>
              <a:rPr lang="en-CA" sz="2600" noProof="0" dirty="0" smtClean="0"/>
              <a:t>sessions</a:t>
            </a:r>
          </a:p>
          <a:p>
            <a:pPr marL="0" indent="0">
              <a:buNone/>
            </a:pPr>
            <a:r>
              <a:rPr lang="en-CA" sz="2600" noProof="0" dirty="0" smtClean="0"/>
              <a:t>	- Paperwork related to the research </a:t>
            </a:r>
          </a:p>
          <a:p>
            <a:pPr marL="0" indent="0">
              <a:buNone/>
            </a:pPr>
            <a:r>
              <a:rPr lang="en-CA" sz="2600" noProof="0" dirty="0" smtClean="0"/>
              <a:t>	-Less time for other clients (outside the research)</a:t>
            </a:r>
          </a:p>
          <a:p>
            <a:pPr marL="0" indent="0">
              <a:buNone/>
            </a:pPr>
            <a:r>
              <a:rPr lang="en-CA" sz="2600" noProof="0" dirty="0" smtClean="0"/>
              <a:t>-Recruitment issues: hard to maintain motivation for training and supervision without active clinical cases</a:t>
            </a:r>
          </a:p>
          <a:p>
            <a:pPr marL="0" indent="0">
              <a:buNone/>
            </a:pPr>
            <a:r>
              <a:rPr lang="en-CA" sz="2600" noProof="0" dirty="0" smtClean="0"/>
              <a:t>-Couples available mainly during evenings: scheduling issues</a:t>
            </a:r>
          </a:p>
          <a:p>
            <a:pPr marL="0" indent="0">
              <a:buNone/>
            </a:pPr>
            <a:r>
              <a:rPr lang="en-CA" sz="2600" noProof="0" dirty="0" smtClean="0"/>
              <a:t>- Being filmed during sessions and supervision with colleagues using videos:  may produce anxiety and be intimidating </a:t>
            </a:r>
            <a:endParaRPr lang="en-CA" sz="26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11</a:t>
            </a:fld>
            <a:endParaRPr lang="fr-FR" dirty="0"/>
          </a:p>
        </p:txBody>
      </p:sp>
    </p:spTree>
    <p:extLst>
      <p:ext uri="{BB962C8B-B14F-4D97-AF65-F5344CB8AC3E}">
        <p14:creationId xmlns:p14="http://schemas.microsoft.com/office/powerpoint/2010/main" val="1935741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CA" noProof="0" dirty="0" smtClean="0"/>
              <a:t>RESULTS (5)</a:t>
            </a:r>
            <a:br>
              <a:rPr lang="en-CA" noProof="0" dirty="0" smtClean="0"/>
            </a:br>
            <a:r>
              <a:rPr lang="en-CA" noProof="0" dirty="0" smtClean="0"/>
              <a:t>Implementation – facilitating factors </a:t>
            </a:r>
            <a:endParaRPr lang="en-CA" noProof="0" dirty="0"/>
          </a:p>
        </p:txBody>
      </p:sp>
      <p:sp>
        <p:nvSpPr>
          <p:cNvPr id="3" name="Espace réservé du contenu 2"/>
          <p:cNvSpPr>
            <a:spLocks noGrp="1"/>
          </p:cNvSpPr>
          <p:nvPr>
            <p:ph idx="1"/>
          </p:nvPr>
        </p:nvSpPr>
        <p:spPr>
          <a:xfrm>
            <a:off x="677334" y="1930400"/>
            <a:ext cx="8596668" cy="4781862"/>
          </a:xfrm>
        </p:spPr>
        <p:txBody>
          <a:bodyPr>
            <a:normAutofit fontScale="92500" lnSpcReduction="20000"/>
          </a:bodyPr>
          <a:lstStyle/>
          <a:p>
            <a:pPr marL="0" indent="0">
              <a:buNone/>
            </a:pPr>
            <a:r>
              <a:rPr lang="en-CA" sz="3000" b="1" u="sng" noProof="0" dirty="0" smtClean="0"/>
              <a:t>ON THE ORGANIZATIONAL LEVEL</a:t>
            </a:r>
          </a:p>
          <a:p>
            <a:pPr marL="0" indent="0">
              <a:buNone/>
            </a:pPr>
            <a:r>
              <a:rPr lang="en-CA" sz="2600" noProof="0" dirty="0" smtClean="0"/>
              <a:t>-TRAINING AND SUPERVISION</a:t>
            </a:r>
          </a:p>
          <a:p>
            <a:pPr marL="0" indent="0">
              <a:buNone/>
            </a:pPr>
            <a:r>
              <a:rPr lang="en-CA" sz="2600" noProof="0" dirty="0" smtClean="0"/>
              <a:t>	-Professional enrichment</a:t>
            </a:r>
          </a:p>
          <a:p>
            <a:pPr marL="0" indent="0">
              <a:buNone/>
            </a:pPr>
            <a:r>
              <a:rPr lang="en-CA" sz="2600" noProof="0" dirty="0" smtClean="0"/>
              <a:t>	-Group supervision: co-development, support from 	colleagues</a:t>
            </a:r>
          </a:p>
          <a:p>
            <a:pPr marL="0" indent="0">
              <a:buNone/>
            </a:pPr>
            <a:r>
              <a:rPr lang="en-CA" sz="2600" noProof="0" dirty="0" smtClean="0"/>
              <a:t>-CLINICAL TOOLS</a:t>
            </a:r>
          </a:p>
          <a:p>
            <a:pPr marL="0" indent="0">
              <a:buNone/>
            </a:pPr>
            <a:r>
              <a:rPr lang="en-CA" sz="2600" noProof="0" dirty="0" smtClean="0"/>
              <a:t>	-Manualized approach: structured, clear, flexible 	(sequence adapted to the needs of the couple)</a:t>
            </a:r>
          </a:p>
          <a:p>
            <a:pPr marL="0" indent="0">
              <a:buNone/>
            </a:pPr>
            <a:r>
              <a:rPr lang="en-CA" sz="2600" noProof="0" dirty="0" smtClean="0"/>
              <a:t>	- Exercises to use with couples (e.g. communication, 	mutual reinforcement)</a:t>
            </a:r>
          </a:p>
          <a:p>
            <a:pPr marL="0" indent="0">
              <a:buNone/>
            </a:pPr>
            <a:r>
              <a:rPr lang="en-CA" sz="2600" noProof="0" dirty="0" smtClean="0"/>
              <a:t>	-Follow-up questionnaires at the beginning of the session 	(alliance, marital satisfaction, gambling cravings)</a:t>
            </a:r>
            <a:endParaRPr lang="en-CA" sz="26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12</a:t>
            </a:fld>
            <a:endParaRPr lang="fr-FR" dirty="0"/>
          </a:p>
        </p:txBody>
      </p:sp>
    </p:spTree>
    <p:extLst>
      <p:ext uri="{BB962C8B-B14F-4D97-AF65-F5344CB8AC3E}">
        <p14:creationId xmlns:p14="http://schemas.microsoft.com/office/powerpoint/2010/main" val="4987173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CA" noProof="0" dirty="0" smtClean="0"/>
              <a:t>RESULTS (6)</a:t>
            </a:r>
            <a:br>
              <a:rPr lang="en-CA" noProof="0" dirty="0" smtClean="0"/>
            </a:br>
            <a:r>
              <a:rPr lang="en-CA" noProof="0" dirty="0" smtClean="0"/>
              <a:t>Impact of the research project for clinicians</a:t>
            </a:r>
            <a:br>
              <a:rPr lang="en-CA" noProof="0" dirty="0" smtClean="0"/>
            </a:br>
            <a:r>
              <a:rPr lang="en-CA" noProof="0" dirty="0" smtClean="0"/>
              <a:t> </a:t>
            </a:r>
            <a:endParaRPr lang="en-CA" noProof="0" dirty="0"/>
          </a:p>
        </p:txBody>
      </p:sp>
      <p:sp>
        <p:nvSpPr>
          <p:cNvPr id="3" name="Espace réservé du contenu 2"/>
          <p:cNvSpPr>
            <a:spLocks noGrp="1"/>
          </p:cNvSpPr>
          <p:nvPr>
            <p:ph idx="1"/>
          </p:nvPr>
        </p:nvSpPr>
        <p:spPr>
          <a:xfrm>
            <a:off x="677334" y="2160589"/>
            <a:ext cx="8596668" cy="4405103"/>
          </a:xfrm>
        </p:spPr>
        <p:txBody>
          <a:bodyPr>
            <a:normAutofit fontScale="70000" lnSpcReduction="20000"/>
          </a:bodyPr>
          <a:lstStyle/>
          <a:p>
            <a:pPr marL="0" indent="0">
              <a:buNone/>
            </a:pPr>
            <a:r>
              <a:rPr lang="en-CA" sz="3300" b="1" u="sng" noProof="0" dirty="0" smtClean="0"/>
              <a:t>CONSENSUS:  a challenging experience, but relevant and satisfying</a:t>
            </a:r>
          </a:p>
          <a:p>
            <a:pPr marL="0" indent="0">
              <a:buNone/>
            </a:pPr>
            <a:endParaRPr lang="en-CA" sz="3300" noProof="0" dirty="0" smtClean="0"/>
          </a:p>
          <a:p>
            <a:pPr marL="0" indent="0">
              <a:buNone/>
            </a:pPr>
            <a:r>
              <a:rPr lang="en-CA" sz="3400" noProof="0" dirty="0" smtClean="0"/>
              <a:t>Effects on professional practice:</a:t>
            </a:r>
          </a:p>
          <a:p>
            <a:pPr marL="0" indent="0">
              <a:buNone/>
            </a:pPr>
            <a:r>
              <a:rPr lang="en-CA" sz="3400" noProof="0" dirty="0" smtClean="0"/>
              <a:t>-Some clinicians now use </a:t>
            </a:r>
            <a:r>
              <a:rPr lang="en-CA" sz="3400" noProof="0" dirty="0" smtClean="0"/>
              <a:t>couple </a:t>
            </a:r>
            <a:r>
              <a:rPr lang="en-CA" sz="3400" noProof="0" dirty="0" smtClean="0"/>
              <a:t>therapy as part of their practice</a:t>
            </a:r>
          </a:p>
          <a:p>
            <a:pPr marL="0" indent="0">
              <a:buNone/>
            </a:pPr>
            <a:r>
              <a:rPr lang="en-CA" sz="3400" noProof="0" dirty="0" smtClean="0"/>
              <a:t>-Some use monitoring and clinical tools</a:t>
            </a:r>
          </a:p>
          <a:p>
            <a:pPr marL="0" indent="0">
              <a:buNone/>
            </a:pPr>
            <a:r>
              <a:rPr lang="en-CA" sz="3400" noProof="0" dirty="0" smtClean="0"/>
              <a:t>-Some highlight the need for planning to ensure a sustainable model:</a:t>
            </a:r>
          </a:p>
          <a:p>
            <a:pPr marL="0" indent="0">
              <a:buNone/>
            </a:pPr>
            <a:r>
              <a:rPr lang="en-CA" sz="3400" noProof="0" dirty="0" smtClean="0"/>
              <a:t>	-Needs: ongoing supervision, co-development, resource person to provide support in each of the centres, more training videos</a:t>
            </a:r>
          </a:p>
          <a:p>
            <a:pPr marL="0" indent="0">
              <a:buNone/>
            </a:pPr>
            <a:endParaRPr lang="en-CA" sz="3400" b="1"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13</a:t>
            </a:fld>
            <a:endParaRPr lang="fr-FR" dirty="0"/>
          </a:p>
        </p:txBody>
      </p:sp>
    </p:spTree>
    <p:extLst>
      <p:ext uri="{BB962C8B-B14F-4D97-AF65-F5344CB8AC3E}">
        <p14:creationId xmlns:p14="http://schemas.microsoft.com/office/powerpoint/2010/main" val="1998867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Conclusion</a:t>
            </a:r>
            <a:endParaRPr lang="en-CA" noProof="0" dirty="0"/>
          </a:p>
        </p:txBody>
      </p:sp>
      <p:sp>
        <p:nvSpPr>
          <p:cNvPr id="3" name="Espace réservé du numéro de diapositive 2"/>
          <p:cNvSpPr>
            <a:spLocks noGrp="1"/>
          </p:cNvSpPr>
          <p:nvPr>
            <p:ph type="sldNum" sz="quarter" idx="12"/>
          </p:nvPr>
        </p:nvSpPr>
        <p:spPr/>
        <p:txBody>
          <a:bodyPr/>
          <a:lstStyle/>
          <a:p>
            <a:fld id="{582DF22B-10D3-3C47-99B3-ED87C346D2B8}" type="slidenum">
              <a:rPr lang="fr-FR" smtClean="0"/>
              <a:t>14</a:t>
            </a:fld>
            <a:endParaRPr lang="fr-FR" dirty="0"/>
          </a:p>
        </p:txBody>
      </p:sp>
      <p:sp>
        <p:nvSpPr>
          <p:cNvPr id="4" name="ZoneTexte 3"/>
          <p:cNvSpPr txBox="1"/>
          <p:nvPr/>
        </p:nvSpPr>
        <p:spPr>
          <a:xfrm>
            <a:off x="677335" y="1528997"/>
            <a:ext cx="9405780" cy="4893647"/>
          </a:xfrm>
          <a:prstGeom prst="rect">
            <a:avLst/>
          </a:prstGeom>
          <a:noFill/>
        </p:spPr>
        <p:txBody>
          <a:bodyPr wrap="square" rtlCol="0">
            <a:spAutoFit/>
          </a:bodyPr>
          <a:lstStyle/>
          <a:p>
            <a:pPr marL="342900" indent="-342900">
              <a:buFont typeface="Wingdings" panose="05000000000000000000" pitchFamily="2" charset="2"/>
              <a:buChar char="ü"/>
            </a:pPr>
            <a:r>
              <a:rPr lang="en-US" sz="2400" dirty="0" smtClean="0"/>
              <a:t>Significant </a:t>
            </a:r>
            <a:r>
              <a:rPr lang="en-US" sz="2400" dirty="0"/>
              <a:t>investment </a:t>
            </a:r>
            <a:r>
              <a:rPr lang="en-US" sz="2400" dirty="0" smtClean="0"/>
              <a:t>by clinicians </a:t>
            </a:r>
            <a:r>
              <a:rPr lang="en-US" sz="2400" dirty="0"/>
              <a:t>and organizations, particularly in </a:t>
            </a:r>
            <a:r>
              <a:rPr lang="en-US" sz="2400" dirty="0" smtClean="0"/>
              <a:t>training </a:t>
            </a:r>
            <a:r>
              <a:rPr lang="en-US" sz="2400" dirty="0"/>
              <a:t>and supervision </a:t>
            </a:r>
            <a:r>
              <a:rPr lang="en-US" sz="2400" dirty="0" smtClean="0"/>
              <a:t>processes, is </a:t>
            </a:r>
            <a:r>
              <a:rPr lang="en-US" sz="2400" dirty="0"/>
              <a:t>crucial to the </a:t>
            </a:r>
            <a:r>
              <a:rPr lang="en-US" sz="2400" dirty="0" smtClean="0"/>
              <a:t>success of </a:t>
            </a:r>
            <a:r>
              <a:rPr lang="en-US" sz="2400" dirty="0"/>
              <a:t>ICT-PG implementation. </a:t>
            </a:r>
            <a:endParaRPr lang="en-US" sz="2400" dirty="0" smtClean="0"/>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smtClean="0"/>
              <a:t>According </a:t>
            </a:r>
            <a:r>
              <a:rPr lang="en-US" sz="2400" dirty="0"/>
              <a:t>to clinicians, this type of investment was largely </a:t>
            </a:r>
            <a:r>
              <a:rPr lang="en-US" sz="2400" dirty="0" smtClean="0"/>
              <a:t>seen as beneficial </a:t>
            </a:r>
            <a:r>
              <a:rPr lang="en-US" sz="2400" dirty="0"/>
              <a:t>to </a:t>
            </a:r>
            <a:r>
              <a:rPr lang="en-US" sz="2400" dirty="0" smtClean="0"/>
              <a:t>clinicians </a:t>
            </a:r>
            <a:r>
              <a:rPr lang="en-US" sz="2400" dirty="0"/>
              <a:t>themselves and to </a:t>
            </a:r>
            <a:r>
              <a:rPr lang="en-US" sz="2400" dirty="0" smtClean="0"/>
              <a:t>the quality </a:t>
            </a:r>
            <a:r>
              <a:rPr lang="en-US" sz="2400" dirty="0"/>
              <a:t>of care offered to problem gamblers and their </a:t>
            </a:r>
            <a:r>
              <a:rPr lang="en-US" sz="2400" dirty="0" smtClean="0"/>
              <a:t>spouses.</a:t>
            </a:r>
          </a:p>
          <a:p>
            <a:pPr marL="342900" indent="-342900">
              <a:buFont typeface="Wingdings" panose="05000000000000000000" pitchFamily="2" charset="2"/>
              <a:buChar char="ü"/>
            </a:pPr>
            <a:endParaRPr lang="en-US" sz="2400" dirty="0"/>
          </a:p>
          <a:p>
            <a:pPr marL="342900" indent="-342900">
              <a:buFont typeface="Wingdings" panose="05000000000000000000" pitchFamily="2" charset="2"/>
              <a:buChar char="ü"/>
            </a:pPr>
            <a:r>
              <a:rPr lang="en-US" sz="2400" dirty="0" smtClean="0"/>
              <a:t>Achieving long-term impact on professional practices requires:</a:t>
            </a:r>
          </a:p>
          <a:p>
            <a:r>
              <a:rPr lang="en-US" sz="2400" dirty="0"/>
              <a:t>	</a:t>
            </a:r>
            <a:r>
              <a:rPr lang="en-US" sz="2400" dirty="0" smtClean="0"/>
              <a:t>-Organizational leadership</a:t>
            </a:r>
          </a:p>
          <a:p>
            <a:r>
              <a:rPr lang="en-US" sz="2400" dirty="0"/>
              <a:t>	</a:t>
            </a:r>
            <a:r>
              <a:rPr lang="en-US" sz="2400" dirty="0" smtClean="0"/>
              <a:t>-Provision of training and long-term supervision </a:t>
            </a:r>
          </a:p>
          <a:p>
            <a:r>
              <a:rPr lang="en-US" sz="2400" dirty="0"/>
              <a:t>	</a:t>
            </a:r>
            <a:r>
              <a:rPr lang="en-US" sz="2400" dirty="0" smtClean="0"/>
              <a:t>-Access to clinical and training material</a:t>
            </a:r>
            <a:endParaRPr lang="fr-CA" sz="2400" dirty="0"/>
          </a:p>
          <a:p>
            <a:endParaRPr lang="fr-CA" sz="2400" dirty="0"/>
          </a:p>
        </p:txBody>
      </p:sp>
    </p:spTree>
    <p:extLst>
      <p:ext uri="{BB962C8B-B14F-4D97-AF65-F5344CB8AC3E}">
        <p14:creationId xmlns:p14="http://schemas.microsoft.com/office/powerpoint/2010/main" val="3982721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THANK YOU!</a:t>
            </a:r>
            <a:endParaRPr lang="en-CA" noProof="0" dirty="0"/>
          </a:p>
        </p:txBody>
      </p:sp>
      <p:sp>
        <p:nvSpPr>
          <p:cNvPr id="3" name="Espace réservé du numéro de diapositive 2"/>
          <p:cNvSpPr>
            <a:spLocks noGrp="1"/>
          </p:cNvSpPr>
          <p:nvPr>
            <p:ph type="sldNum" sz="quarter" idx="12"/>
          </p:nvPr>
        </p:nvSpPr>
        <p:spPr/>
        <p:txBody>
          <a:bodyPr/>
          <a:lstStyle/>
          <a:p>
            <a:fld id="{582DF22B-10D3-3C47-99B3-ED87C346D2B8}" type="slidenum">
              <a:rPr lang="fr-FR" smtClean="0"/>
              <a:t>15</a:t>
            </a:fld>
            <a:endParaRPr lang="fr-FR" dirty="0"/>
          </a:p>
        </p:txBody>
      </p:sp>
      <p:sp>
        <p:nvSpPr>
          <p:cNvPr id="4" name="ZoneTexte 3"/>
          <p:cNvSpPr txBox="1"/>
          <p:nvPr/>
        </p:nvSpPr>
        <p:spPr>
          <a:xfrm>
            <a:off x="677334" y="1753849"/>
            <a:ext cx="9096253" cy="3139321"/>
          </a:xfrm>
          <a:prstGeom prst="rect">
            <a:avLst/>
          </a:prstGeom>
          <a:noFill/>
        </p:spPr>
        <p:txBody>
          <a:bodyPr wrap="square" rtlCol="0">
            <a:spAutoFit/>
          </a:bodyPr>
          <a:lstStyle/>
          <a:p>
            <a:r>
              <a:rPr lang="en-CA" dirty="0" smtClean="0"/>
              <a:t>To all the clinicians who participated in this project</a:t>
            </a:r>
          </a:p>
          <a:p>
            <a:endParaRPr lang="en-CA" dirty="0" smtClean="0"/>
          </a:p>
          <a:p>
            <a:r>
              <a:rPr lang="en-CA" dirty="0" smtClean="0"/>
              <a:t>To the 8 addiction centres that were involved:</a:t>
            </a:r>
          </a:p>
          <a:p>
            <a:r>
              <a:rPr lang="en-CA" dirty="0" smtClean="0"/>
              <a:t> CIUSSS de la Capitale-Nationale;</a:t>
            </a:r>
          </a:p>
          <a:p>
            <a:r>
              <a:rPr lang="en-CA" dirty="0" smtClean="0"/>
              <a:t> CISSS de Chaudière-Appalaches;</a:t>
            </a:r>
          </a:p>
          <a:p>
            <a:r>
              <a:rPr lang="en-CA" dirty="0" smtClean="0"/>
              <a:t> CISSS de la Montérégie-Ouest (francophone);</a:t>
            </a:r>
          </a:p>
          <a:p>
            <a:r>
              <a:rPr lang="en-CA" dirty="0" smtClean="0"/>
              <a:t> CISSS de la Montérégie-Ouest (anglophone);</a:t>
            </a:r>
          </a:p>
          <a:p>
            <a:r>
              <a:rPr lang="en-CA" dirty="0" smtClean="0"/>
              <a:t> CIUSSS du Centre-Sud-de-l’Île-de-Montréal;</a:t>
            </a:r>
          </a:p>
          <a:p>
            <a:r>
              <a:rPr lang="en-CA" dirty="0" smtClean="0"/>
              <a:t> CISSS de Lanaudière;</a:t>
            </a:r>
          </a:p>
          <a:p>
            <a:r>
              <a:rPr lang="en-CA" dirty="0" smtClean="0"/>
              <a:t> CISSS des Laurentides;</a:t>
            </a:r>
          </a:p>
          <a:p>
            <a:r>
              <a:rPr lang="en-CA" dirty="0" smtClean="0"/>
              <a:t> CIUSSS de </a:t>
            </a:r>
            <a:r>
              <a:rPr lang="en-CA" dirty="0" err="1" smtClean="0"/>
              <a:t>l’Estrie</a:t>
            </a:r>
            <a:r>
              <a:rPr lang="en-CA" dirty="0"/>
              <a:t>.</a:t>
            </a:r>
            <a:endParaRPr lang="en-CA" dirty="0" smtClean="0"/>
          </a:p>
        </p:txBody>
      </p:sp>
    </p:spTree>
    <p:extLst>
      <p:ext uri="{BB962C8B-B14F-4D97-AF65-F5344CB8AC3E}">
        <p14:creationId xmlns:p14="http://schemas.microsoft.com/office/powerpoint/2010/main" val="3064539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a:xfrm>
            <a:off x="1962150" y="388938"/>
            <a:ext cx="8229600" cy="817562"/>
          </a:xfrm>
        </p:spPr>
        <p:txBody>
          <a:bodyPr>
            <a:normAutofit fontScale="90000"/>
          </a:bodyPr>
          <a:lstStyle/>
          <a:p>
            <a:pPr eaLnBrk="1" hangingPunct="1"/>
            <a:r>
              <a:rPr lang="en-CA" altLang="fr-FR" noProof="0" dirty="0" smtClean="0"/>
              <a:t>INTRODUCTION</a:t>
            </a:r>
            <a:br>
              <a:rPr lang="en-CA" altLang="fr-FR" noProof="0" dirty="0" smtClean="0"/>
            </a:br>
            <a:r>
              <a:rPr lang="en-CA" altLang="fr-FR" noProof="0" dirty="0" smtClean="0"/>
              <a:t/>
            </a:r>
            <a:br>
              <a:rPr lang="en-CA" altLang="fr-FR" noProof="0" dirty="0" smtClean="0"/>
            </a:br>
            <a:r>
              <a:rPr lang="en-CA" altLang="fr-FR" noProof="0" dirty="0" smtClean="0"/>
              <a:t/>
            </a:r>
            <a:br>
              <a:rPr lang="en-CA" altLang="fr-FR" noProof="0" dirty="0" smtClean="0"/>
            </a:br>
            <a:r>
              <a:rPr lang="en-CA" altLang="fr-FR" noProof="0" dirty="0" smtClean="0"/>
              <a:t/>
            </a:r>
            <a:br>
              <a:rPr lang="en-CA" altLang="fr-FR" noProof="0" dirty="0" smtClean="0"/>
            </a:br>
            <a:r>
              <a:rPr lang="en-CA" altLang="fr-FR" noProof="0" dirty="0" smtClean="0"/>
              <a:t/>
            </a:r>
            <a:br>
              <a:rPr lang="en-CA" altLang="fr-FR" noProof="0" dirty="0" smtClean="0"/>
            </a:br>
            <a:endParaRPr lang="en-CA" altLang="fr-FR" noProof="0" dirty="0" smtClean="0"/>
          </a:p>
        </p:txBody>
      </p:sp>
      <p:sp>
        <p:nvSpPr>
          <p:cNvPr id="31748" name="Rectangle 3"/>
          <p:cNvSpPr>
            <a:spLocks noGrp="1" noChangeArrowheads="1"/>
          </p:cNvSpPr>
          <p:nvPr>
            <p:ph type="body" idx="4294967295"/>
          </p:nvPr>
        </p:nvSpPr>
        <p:spPr>
          <a:xfrm>
            <a:off x="1603948" y="521352"/>
            <a:ext cx="8239125" cy="3970337"/>
          </a:xfrm>
        </p:spPr>
        <p:txBody>
          <a:bodyPr>
            <a:normAutofit/>
          </a:bodyPr>
          <a:lstStyle/>
          <a:p>
            <a:pPr eaLnBrk="1" hangingPunct="1">
              <a:lnSpc>
                <a:spcPct val="80000"/>
              </a:lnSpc>
            </a:pPr>
            <a:endParaRPr lang="en-CA" altLang="fr-FR" sz="2800" noProof="0" dirty="0" smtClean="0"/>
          </a:p>
          <a:p>
            <a:pPr lvl="1" eaLnBrk="1" hangingPunct="1">
              <a:lnSpc>
                <a:spcPct val="80000"/>
              </a:lnSpc>
              <a:buFontTx/>
              <a:buChar char="*"/>
            </a:pPr>
            <a:endParaRPr lang="en-CA" altLang="fr-FR" sz="2400" noProof="0" dirty="0" smtClean="0"/>
          </a:p>
          <a:p>
            <a:pPr eaLnBrk="1" hangingPunct="1">
              <a:lnSpc>
                <a:spcPct val="80000"/>
              </a:lnSpc>
              <a:buFontTx/>
              <a:buChar char="*"/>
            </a:pPr>
            <a:endParaRPr lang="en-CA" altLang="fr-FR" sz="2800" noProof="0" dirty="0"/>
          </a:p>
        </p:txBody>
      </p:sp>
      <p:sp>
        <p:nvSpPr>
          <p:cNvPr id="2" name="ZoneTexte 1"/>
          <p:cNvSpPr txBox="1"/>
          <p:nvPr/>
        </p:nvSpPr>
        <p:spPr>
          <a:xfrm>
            <a:off x="1270261" y="1206500"/>
            <a:ext cx="8049718" cy="4893647"/>
          </a:xfrm>
          <a:prstGeom prst="rect">
            <a:avLst/>
          </a:prstGeom>
          <a:noFill/>
        </p:spPr>
        <p:txBody>
          <a:bodyPr wrap="square" rtlCol="0">
            <a:spAutoFit/>
          </a:bodyPr>
          <a:lstStyle/>
          <a:p>
            <a:pPr marL="342900" indent="-342900">
              <a:buFont typeface="Wingdings" panose="05000000000000000000" pitchFamily="2" charset="2"/>
              <a:buChar char="ü"/>
            </a:pPr>
            <a:r>
              <a:rPr lang="en-CA" sz="2400" dirty="0" smtClean="0"/>
              <a:t>Our </a:t>
            </a:r>
            <a:r>
              <a:rPr lang="en-CA" sz="2400" dirty="0"/>
              <a:t>team developed </a:t>
            </a:r>
            <a:r>
              <a:rPr lang="en-CA" sz="2400" dirty="0" smtClean="0"/>
              <a:t>Integrative </a:t>
            </a:r>
            <a:r>
              <a:rPr lang="en-CA" sz="2400" dirty="0" smtClean="0"/>
              <a:t>Couple </a:t>
            </a:r>
            <a:r>
              <a:rPr lang="en-CA" sz="2400" dirty="0"/>
              <a:t>Treatment for Pathological Gambling (ICT-PG) and led a real-life RCT in </a:t>
            </a:r>
            <a:r>
              <a:rPr lang="en-CA" sz="2400" dirty="0" smtClean="0"/>
              <a:t>eight public </a:t>
            </a:r>
            <a:r>
              <a:rPr lang="en-CA" sz="2400" dirty="0"/>
              <a:t>specialized </a:t>
            </a:r>
            <a:r>
              <a:rPr lang="en-CA" sz="2400" dirty="0" smtClean="0"/>
              <a:t>addiction </a:t>
            </a:r>
            <a:r>
              <a:rPr lang="en-CA" sz="2400" dirty="0"/>
              <a:t>treatment </a:t>
            </a:r>
            <a:r>
              <a:rPr lang="en-CA" sz="2400" dirty="0" smtClean="0"/>
              <a:t>facilities </a:t>
            </a:r>
            <a:r>
              <a:rPr lang="en-CA" sz="2400" dirty="0"/>
              <a:t>in Québec (Canada) to evaluate its effectiveness.  </a:t>
            </a:r>
            <a:endParaRPr lang="en-CA" sz="2400" dirty="0" smtClean="0"/>
          </a:p>
          <a:p>
            <a:pPr marL="342900" indent="-342900">
              <a:buFont typeface="Wingdings" panose="05000000000000000000" pitchFamily="2" charset="2"/>
              <a:buChar char="ü"/>
            </a:pPr>
            <a:endParaRPr lang="en-CA" sz="2400" dirty="0"/>
          </a:p>
          <a:p>
            <a:pPr marL="342900" indent="-342900">
              <a:buFont typeface="Wingdings" panose="05000000000000000000" pitchFamily="2" charset="2"/>
              <a:buChar char="ü"/>
            </a:pPr>
            <a:r>
              <a:rPr lang="en-CA" sz="2400" dirty="0" smtClean="0"/>
              <a:t>Since </a:t>
            </a:r>
            <a:r>
              <a:rPr lang="en-CA" sz="2400" dirty="0"/>
              <a:t>gambling therapists are generally poorly trained in </a:t>
            </a:r>
            <a:r>
              <a:rPr lang="en-CA" sz="2400" dirty="0" smtClean="0"/>
              <a:t>couple </a:t>
            </a:r>
            <a:r>
              <a:rPr lang="en-CA" sz="2400" dirty="0"/>
              <a:t>and family approaches, implementing ICT-PG in </a:t>
            </a:r>
            <a:r>
              <a:rPr lang="en-CA" sz="2400" dirty="0" smtClean="0"/>
              <a:t>real-life settings </a:t>
            </a:r>
            <a:r>
              <a:rPr lang="en-CA" sz="2400" dirty="0"/>
              <a:t>constitutes a challenge</a:t>
            </a:r>
            <a:r>
              <a:rPr lang="en-CA" sz="2400" dirty="0" smtClean="0"/>
              <a:t>.</a:t>
            </a:r>
          </a:p>
          <a:p>
            <a:pPr marL="342900" indent="-342900">
              <a:buFont typeface="Wingdings" panose="05000000000000000000" pitchFamily="2" charset="2"/>
              <a:buChar char="ü"/>
            </a:pPr>
            <a:endParaRPr lang="en-CA" sz="2400" dirty="0"/>
          </a:p>
          <a:p>
            <a:pPr marL="342900" indent="-342900">
              <a:buFont typeface="Wingdings" panose="05000000000000000000" pitchFamily="2" charset="2"/>
              <a:buChar char="ü"/>
            </a:pPr>
            <a:r>
              <a:rPr lang="en-CA" sz="2400" dirty="0" smtClean="0"/>
              <a:t>Quality-assurance in the implementation </a:t>
            </a:r>
            <a:r>
              <a:rPr lang="en-CA" sz="2400" dirty="0"/>
              <a:t>of the treatment model is crucial </a:t>
            </a:r>
            <a:r>
              <a:rPr lang="en-CA" sz="2400" dirty="0" smtClean="0"/>
              <a:t>to </a:t>
            </a:r>
            <a:r>
              <a:rPr lang="en-CA" sz="2400" dirty="0"/>
              <a:t>optimize its potential effects.</a:t>
            </a:r>
            <a:r>
              <a:rPr lang="en-CA" sz="2400" dirty="0" smtClean="0"/>
              <a:t> </a:t>
            </a:r>
            <a:endParaRPr lang="fr-CA" sz="3200" dirty="0"/>
          </a:p>
        </p:txBody>
      </p:sp>
    </p:spTree>
    <p:extLst>
      <p:ext uri="{BB962C8B-B14F-4D97-AF65-F5344CB8AC3E}">
        <p14:creationId xmlns:p14="http://schemas.microsoft.com/office/powerpoint/2010/main" val="3177481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Objective</a:t>
            </a:r>
            <a:endParaRPr lang="en-CA" noProof="0" dirty="0"/>
          </a:p>
        </p:txBody>
      </p:sp>
      <p:sp>
        <p:nvSpPr>
          <p:cNvPr id="3" name="Espace réservé du contenu 2"/>
          <p:cNvSpPr>
            <a:spLocks noGrp="1"/>
          </p:cNvSpPr>
          <p:nvPr>
            <p:ph idx="1"/>
          </p:nvPr>
        </p:nvSpPr>
        <p:spPr/>
        <p:txBody>
          <a:bodyPr>
            <a:normAutofit/>
          </a:bodyPr>
          <a:lstStyle/>
          <a:p>
            <a:r>
              <a:rPr lang="en-CA" sz="2400" noProof="0" dirty="0" smtClean="0"/>
              <a:t>The aim of this study is to understand various challenges in the implementation of manualized </a:t>
            </a:r>
            <a:r>
              <a:rPr lang="en-CA" sz="2400" noProof="0" dirty="0" smtClean="0"/>
              <a:t>couple </a:t>
            </a:r>
            <a:r>
              <a:rPr lang="en-CA" sz="2400" noProof="0" dirty="0" smtClean="0"/>
              <a:t>treatment for pathological gamblers, from the perspective of clinicians.</a:t>
            </a:r>
            <a:endParaRPr lang="en-CA" sz="24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3</a:t>
            </a:fld>
            <a:endParaRPr lang="fr-FR" dirty="0"/>
          </a:p>
        </p:txBody>
      </p:sp>
    </p:spTree>
    <p:extLst>
      <p:ext uri="{BB962C8B-B14F-4D97-AF65-F5344CB8AC3E}">
        <p14:creationId xmlns:p14="http://schemas.microsoft.com/office/powerpoint/2010/main" val="20446540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METHOD (1)</a:t>
            </a:r>
            <a:endParaRPr lang="en-CA" noProof="0" dirty="0"/>
          </a:p>
        </p:txBody>
      </p:sp>
      <p:sp>
        <p:nvSpPr>
          <p:cNvPr id="3" name="Espace réservé du contenu 2"/>
          <p:cNvSpPr>
            <a:spLocks noGrp="1"/>
          </p:cNvSpPr>
          <p:nvPr>
            <p:ph idx="1"/>
          </p:nvPr>
        </p:nvSpPr>
        <p:spPr>
          <a:xfrm>
            <a:off x="677333" y="1396091"/>
            <a:ext cx="8961341" cy="5289522"/>
          </a:xfrm>
        </p:spPr>
        <p:txBody>
          <a:bodyPr>
            <a:normAutofit lnSpcReduction="10000"/>
          </a:bodyPr>
          <a:lstStyle/>
          <a:p>
            <a:r>
              <a:rPr lang="en-CA" sz="2800" noProof="0" dirty="0" smtClean="0"/>
              <a:t>DESIGN</a:t>
            </a:r>
          </a:p>
          <a:p>
            <a:pPr lvl="1"/>
            <a:r>
              <a:rPr lang="en-CA" sz="2600" noProof="0" dirty="0" smtClean="0"/>
              <a:t>Qualitative descriptive study</a:t>
            </a:r>
          </a:p>
          <a:p>
            <a:pPr lvl="2"/>
            <a:r>
              <a:rPr lang="en-CA" sz="2400" noProof="0" dirty="0" smtClean="0"/>
              <a:t>Component of a larger RCT in real-life settings</a:t>
            </a:r>
          </a:p>
          <a:p>
            <a:r>
              <a:rPr lang="en-CA" sz="2800" noProof="0" dirty="0" smtClean="0"/>
              <a:t>PARTICIPANTS</a:t>
            </a:r>
          </a:p>
          <a:p>
            <a:pPr lvl="1"/>
            <a:r>
              <a:rPr lang="en-CA" sz="2600" noProof="0" dirty="0" smtClean="0"/>
              <a:t>Among 39 clinicians involved in the RCT over the two phases: </a:t>
            </a:r>
          </a:p>
          <a:p>
            <a:pPr lvl="2"/>
            <a:r>
              <a:rPr lang="en-CA" sz="2400" dirty="0" smtClean="0"/>
              <a:t>18 participants, 11 in 2014 (n = 2 focus groups), 13 in 2017 (n= 2 focus groups)</a:t>
            </a:r>
          </a:p>
          <a:p>
            <a:pPr lvl="2"/>
            <a:r>
              <a:rPr lang="en-CA" sz="2400" noProof="0" dirty="0" smtClean="0"/>
              <a:t>5 clinicians participated to both phases (2014 and 2017)</a:t>
            </a:r>
          </a:p>
          <a:p>
            <a:pPr lvl="2"/>
            <a:r>
              <a:rPr lang="en-CA" sz="2400" dirty="0" smtClean="0"/>
              <a:t>Participants from 6/8 addiction centers; they received between 30 to 99 hours of supervision</a:t>
            </a:r>
            <a:endParaRPr lang="en-CA" sz="2400" noProof="0" dirty="0" smtClean="0"/>
          </a:p>
          <a:p>
            <a:pPr lvl="2"/>
            <a:endParaRPr lang="en-CA" sz="2400" noProof="0" dirty="0"/>
          </a:p>
        </p:txBody>
      </p:sp>
    </p:spTree>
    <p:extLst>
      <p:ext uri="{BB962C8B-B14F-4D97-AF65-F5344CB8AC3E}">
        <p14:creationId xmlns:p14="http://schemas.microsoft.com/office/powerpoint/2010/main" val="146297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METHOD (2)</a:t>
            </a:r>
            <a:endParaRPr lang="en-CA" noProof="0" dirty="0"/>
          </a:p>
        </p:txBody>
      </p:sp>
      <p:sp>
        <p:nvSpPr>
          <p:cNvPr id="3" name="Espace réservé du contenu 2"/>
          <p:cNvSpPr>
            <a:spLocks noGrp="1"/>
          </p:cNvSpPr>
          <p:nvPr>
            <p:ph idx="1"/>
          </p:nvPr>
        </p:nvSpPr>
        <p:spPr>
          <a:xfrm>
            <a:off x="677333" y="1291161"/>
            <a:ext cx="8961341" cy="5289522"/>
          </a:xfrm>
        </p:spPr>
        <p:txBody>
          <a:bodyPr>
            <a:normAutofit lnSpcReduction="10000"/>
          </a:bodyPr>
          <a:lstStyle/>
          <a:p>
            <a:pPr marL="0" indent="0">
              <a:buNone/>
            </a:pPr>
            <a:endParaRPr lang="en-CA" sz="2400" noProof="0" dirty="0" smtClean="0"/>
          </a:p>
          <a:p>
            <a:r>
              <a:rPr lang="en-CA" sz="2800" noProof="0" dirty="0" smtClean="0"/>
              <a:t>DATA COLLECTION</a:t>
            </a:r>
          </a:p>
          <a:p>
            <a:pPr lvl="1"/>
            <a:r>
              <a:rPr lang="en-CA" sz="2600" noProof="0" dirty="0" smtClean="0"/>
              <a:t>4 focus groups (2014 and 2017), 75-95 minutes in duration</a:t>
            </a:r>
          </a:p>
          <a:p>
            <a:pPr lvl="1"/>
            <a:r>
              <a:rPr lang="en-CA" sz="2600" noProof="0" dirty="0" smtClean="0"/>
              <a:t>Clinicians’ perspectives on various topics were explored:</a:t>
            </a:r>
          </a:p>
          <a:p>
            <a:pPr lvl="2"/>
            <a:r>
              <a:rPr lang="en-CA" sz="2400" noProof="0" dirty="0" smtClean="0"/>
              <a:t>Motivation to engage in the RCT</a:t>
            </a:r>
          </a:p>
          <a:p>
            <a:pPr lvl="2"/>
            <a:r>
              <a:rPr lang="en-CA" sz="2400" noProof="0" dirty="0" smtClean="0"/>
              <a:t>Initial expectations and fears</a:t>
            </a:r>
          </a:p>
          <a:p>
            <a:pPr lvl="2"/>
            <a:r>
              <a:rPr lang="en-CA" sz="2400" noProof="0" dirty="0" smtClean="0"/>
              <a:t>Clinical relevance of the </a:t>
            </a:r>
            <a:r>
              <a:rPr lang="en-CA" sz="2400" noProof="0" dirty="0" smtClean="0"/>
              <a:t>couple </a:t>
            </a:r>
            <a:r>
              <a:rPr lang="en-CA" sz="2400" noProof="0" dirty="0" smtClean="0"/>
              <a:t>therapy model</a:t>
            </a:r>
          </a:p>
          <a:p>
            <a:pPr lvl="2"/>
            <a:r>
              <a:rPr lang="en-CA" sz="2400" noProof="0" dirty="0" smtClean="0"/>
              <a:t>Facilitating factors and obstacles to study participation, on the organizational level</a:t>
            </a:r>
          </a:p>
          <a:p>
            <a:pPr lvl="2"/>
            <a:r>
              <a:rPr lang="en-CA" sz="2400" noProof="0" dirty="0" smtClean="0"/>
              <a:t>Training and supervision</a:t>
            </a:r>
          </a:p>
          <a:p>
            <a:pPr lvl="2"/>
            <a:endParaRPr lang="en-CA" sz="2400" noProof="0" dirty="0"/>
          </a:p>
        </p:txBody>
      </p:sp>
    </p:spTree>
    <p:extLst>
      <p:ext uri="{BB962C8B-B14F-4D97-AF65-F5344CB8AC3E}">
        <p14:creationId xmlns:p14="http://schemas.microsoft.com/office/powerpoint/2010/main" val="10905553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METHOD (3)</a:t>
            </a:r>
            <a:endParaRPr lang="en-CA" noProof="0" dirty="0"/>
          </a:p>
        </p:txBody>
      </p:sp>
      <p:sp>
        <p:nvSpPr>
          <p:cNvPr id="3" name="Espace réservé du contenu 2"/>
          <p:cNvSpPr>
            <a:spLocks noGrp="1"/>
          </p:cNvSpPr>
          <p:nvPr>
            <p:ph idx="1"/>
          </p:nvPr>
        </p:nvSpPr>
        <p:spPr>
          <a:xfrm>
            <a:off x="677333" y="1396091"/>
            <a:ext cx="8961341" cy="5289522"/>
          </a:xfrm>
        </p:spPr>
        <p:txBody>
          <a:bodyPr>
            <a:normAutofit/>
          </a:bodyPr>
          <a:lstStyle/>
          <a:p>
            <a:r>
              <a:rPr lang="en-CA" sz="2800" noProof="0" dirty="0" smtClean="0"/>
              <a:t>DATA ANALYSIS</a:t>
            </a:r>
          </a:p>
          <a:p>
            <a:pPr lvl="1"/>
            <a:r>
              <a:rPr lang="en-CA" sz="2200" noProof="0" dirty="0" smtClean="0"/>
              <a:t>Audio recordings of group discussions (listened to a number of times)</a:t>
            </a:r>
          </a:p>
          <a:p>
            <a:pPr lvl="1"/>
            <a:r>
              <a:rPr lang="en-CA" sz="2200" noProof="0" dirty="0" smtClean="0"/>
              <a:t>Detailed notes</a:t>
            </a:r>
          </a:p>
          <a:p>
            <a:pPr lvl="1"/>
            <a:r>
              <a:rPr lang="en-CA" sz="2200" noProof="0" dirty="0" smtClean="0"/>
              <a:t>Thematic analysis</a:t>
            </a:r>
          </a:p>
          <a:p>
            <a:pPr lvl="1"/>
            <a:r>
              <a:rPr lang="en-CA" sz="2200" noProof="0" dirty="0" smtClean="0"/>
              <a:t>Validation of conclusions:  discussions with research team</a:t>
            </a:r>
          </a:p>
          <a:p>
            <a:pPr lvl="1"/>
            <a:endParaRPr lang="en-CA" sz="2200" noProof="0" dirty="0" smtClean="0"/>
          </a:p>
          <a:p>
            <a:r>
              <a:rPr lang="en-CA" sz="2400" noProof="0" dirty="0" smtClean="0"/>
              <a:t>Ethics</a:t>
            </a:r>
          </a:p>
          <a:p>
            <a:pPr lvl="1"/>
            <a:r>
              <a:rPr lang="en-CA" sz="2200" noProof="0" dirty="0" smtClean="0"/>
              <a:t>Free and informed consent</a:t>
            </a:r>
          </a:p>
          <a:p>
            <a:pPr lvl="1"/>
            <a:r>
              <a:rPr lang="en-CA" sz="2200" noProof="0" dirty="0" smtClean="0"/>
              <a:t>Confidentiality</a:t>
            </a:r>
          </a:p>
          <a:p>
            <a:pPr lvl="1"/>
            <a:r>
              <a:rPr lang="en-CA" sz="2200" noProof="0" dirty="0" smtClean="0"/>
              <a:t>Approval by UQTR and CHUS ethics committees</a:t>
            </a:r>
          </a:p>
          <a:p>
            <a:pPr marL="457200" lvl="1" indent="0">
              <a:buNone/>
            </a:pPr>
            <a:endParaRPr lang="en-CA" sz="2200" noProof="0" dirty="0"/>
          </a:p>
        </p:txBody>
      </p:sp>
    </p:spTree>
    <p:extLst>
      <p:ext uri="{BB962C8B-B14F-4D97-AF65-F5344CB8AC3E}">
        <p14:creationId xmlns:p14="http://schemas.microsoft.com/office/powerpoint/2010/main" val="1299427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dirty="0" smtClean="0"/>
              <a:t>RESULTS (1)</a:t>
            </a:r>
            <a:br>
              <a:rPr lang="en-CA" noProof="0" dirty="0" smtClean="0"/>
            </a:br>
            <a:r>
              <a:rPr lang="en-CA" noProof="0" dirty="0" smtClean="0"/>
              <a:t>Initial motivation to engage in the RCT </a:t>
            </a:r>
            <a:endParaRPr lang="en-CA" noProof="0" dirty="0"/>
          </a:p>
        </p:txBody>
      </p:sp>
      <p:sp>
        <p:nvSpPr>
          <p:cNvPr id="3" name="Espace réservé du contenu 2"/>
          <p:cNvSpPr>
            <a:spLocks noGrp="1"/>
          </p:cNvSpPr>
          <p:nvPr>
            <p:ph idx="1"/>
          </p:nvPr>
        </p:nvSpPr>
        <p:spPr/>
        <p:txBody>
          <a:bodyPr>
            <a:normAutofit/>
          </a:bodyPr>
          <a:lstStyle/>
          <a:p>
            <a:pPr marL="0" indent="0">
              <a:buNone/>
            </a:pPr>
            <a:r>
              <a:rPr lang="en-CA" sz="2400" b="1" u="sng" noProof="0" dirty="0" smtClean="0"/>
              <a:t>CONSENSUS:  Strong motivation and enthusiasm for various reasons:</a:t>
            </a:r>
          </a:p>
          <a:p>
            <a:pPr>
              <a:buFont typeface="Arial" panose="020B0604020202020204" pitchFamily="34" charset="0"/>
              <a:buChar char="•"/>
            </a:pPr>
            <a:r>
              <a:rPr lang="en-CA" sz="2800" noProof="0" dirty="0" smtClean="0"/>
              <a:t>Skills development</a:t>
            </a:r>
          </a:p>
          <a:p>
            <a:pPr lvl="1">
              <a:buFont typeface="Arial" panose="020B0604020202020204" pitchFamily="34" charset="0"/>
              <a:buChar char="•"/>
            </a:pPr>
            <a:r>
              <a:rPr lang="en-CA" sz="2400" noProof="0" dirty="0" smtClean="0"/>
              <a:t>Being trained to implement structured </a:t>
            </a:r>
            <a:r>
              <a:rPr lang="en-CA" sz="2400" noProof="0" dirty="0" smtClean="0"/>
              <a:t>couple </a:t>
            </a:r>
            <a:r>
              <a:rPr lang="en-CA" sz="2400" noProof="0" dirty="0" smtClean="0"/>
              <a:t>therapy for gambling</a:t>
            </a:r>
          </a:p>
          <a:p>
            <a:pPr lvl="1">
              <a:buFont typeface="Arial" panose="020B0604020202020204" pitchFamily="34" charset="0"/>
              <a:buChar char="•"/>
            </a:pPr>
            <a:r>
              <a:rPr lang="en-CA" sz="2400" noProof="0" dirty="0" smtClean="0"/>
              <a:t>Access to relevant clinical tools</a:t>
            </a:r>
          </a:p>
          <a:p>
            <a:pPr lvl="1">
              <a:buFont typeface="Arial" panose="020B0604020202020204" pitchFamily="34" charset="0"/>
              <a:buChar char="•"/>
            </a:pPr>
            <a:r>
              <a:rPr lang="en-CA" sz="2400" noProof="0" dirty="0" smtClean="0"/>
              <a:t>Access to clinical supervision (need that is insufficiently met in clinicians’ professional contexts) </a:t>
            </a:r>
          </a:p>
          <a:p>
            <a:pPr marL="457200" lvl="1" indent="0">
              <a:buNone/>
            </a:pPr>
            <a:endParaRPr lang="en-CA" sz="20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7</a:t>
            </a:fld>
            <a:endParaRPr lang="fr-FR" dirty="0"/>
          </a:p>
        </p:txBody>
      </p:sp>
    </p:spTree>
    <p:extLst>
      <p:ext uri="{BB962C8B-B14F-4D97-AF65-F5344CB8AC3E}">
        <p14:creationId xmlns:p14="http://schemas.microsoft.com/office/powerpoint/2010/main" val="1123258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9845762" cy="1320800"/>
          </a:xfrm>
        </p:spPr>
        <p:txBody>
          <a:bodyPr>
            <a:normAutofit fontScale="90000"/>
          </a:bodyPr>
          <a:lstStyle/>
          <a:p>
            <a:r>
              <a:rPr lang="en-CA" noProof="0" dirty="0" smtClean="0"/>
              <a:t>RESULTS (2)</a:t>
            </a:r>
            <a:br>
              <a:rPr lang="en-CA" noProof="0" dirty="0" smtClean="0"/>
            </a:br>
            <a:r>
              <a:rPr lang="en-CA" noProof="0" dirty="0" smtClean="0"/>
              <a:t>Implementing the ICT-PG: </a:t>
            </a:r>
            <a:br>
              <a:rPr lang="en-CA" noProof="0" dirty="0" smtClean="0"/>
            </a:br>
            <a:r>
              <a:rPr lang="en-CA" noProof="0" dirty="0" smtClean="0"/>
              <a:t>opinions about the model </a:t>
            </a:r>
            <a:endParaRPr lang="en-CA" noProof="0" dirty="0"/>
          </a:p>
        </p:txBody>
      </p:sp>
      <p:sp>
        <p:nvSpPr>
          <p:cNvPr id="3" name="Espace réservé du contenu 2"/>
          <p:cNvSpPr>
            <a:spLocks noGrp="1"/>
          </p:cNvSpPr>
          <p:nvPr>
            <p:ph idx="1"/>
          </p:nvPr>
        </p:nvSpPr>
        <p:spPr>
          <a:xfrm>
            <a:off x="677333" y="2415421"/>
            <a:ext cx="9171205" cy="4697411"/>
          </a:xfrm>
        </p:spPr>
        <p:txBody>
          <a:bodyPr>
            <a:normAutofit/>
          </a:bodyPr>
          <a:lstStyle/>
          <a:p>
            <a:pPr marL="0" indent="0">
              <a:buNone/>
            </a:pPr>
            <a:r>
              <a:rPr lang="en-CA" sz="3300" b="1" u="sng" noProof="0" dirty="0" smtClean="0"/>
              <a:t>CONSENSUS:  High clinical relevance</a:t>
            </a:r>
          </a:p>
          <a:p>
            <a:r>
              <a:rPr lang="en-CA" sz="2400" noProof="0" dirty="0" smtClean="0">
                <a:solidFill>
                  <a:schemeClr val="tx1"/>
                </a:solidFill>
              </a:rPr>
              <a:t>Makes it possible to work on the partner’s strategies that contribute to the maintenance of the addiction or that conversely are beneficial to the gambler’s recovery</a:t>
            </a:r>
          </a:p>
          <a:p>
            <a:r>
              <a:rPr lang="en-CA" sz="2400" noProof="0" dirty="0" smtClean="0">
                <a:solidFill>
                  <a:schemeClr val="tx1"/>
                </a:solidFill>
              </a:rPr>
              <a:t>Support from the partner to manage the gambler’s budget</a:t>
            </a:r>
          </a:p>
          <a:p>
            <a:r>
              <a:rPr lang="en-CA" sz="2400" noProof="0" dirty="0" smtClean="0">
                <a:solidFill>
                  <a:schemeClr val="tx1"/>
                </a:solidFill>
              </a:rPr>
              <a:t>Promotes treatment retention</a:t>
            </a:r>
          </a:p>
          <a:p>
            <a:r>
              <a:rPr lang="en-CA" sz="2400" noProof="0" dirty="0" smtClean="0">
                <a:solidFill>
                  <a:schemeClr val="tx1"/>
                </a:solidFill>
              </a:rPr>
              <a:t>Provides a more complete picture of the gambler's difficulties</a:t>
            </a:r>
          </a:p>
          <a:p>
            <a:pPr marL="0" indent="0">
              <a:buNone/>
            </a:pPr>
            <a:endParaRPr lang="en-CA" sz="2400" u="sng" noProof="0" dirty="0" smtClean="0"/>
          </a:p>
          <a:p>
            <a:pPr marL="0" indent="0">
              <a:buNone/>
            </a:pPr>
            <a:endParaRPr lang="en-CA" sz="22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8</a:t>
            </a:fld>
            <a:endParaRPr lang="fr-FR" dirty="0"/>
          </a:p>
        </p:txBody>
      </p:sp>
    </p:spTree>
    <p:extLst>
      <p:ext uri="{BB962C8B-B14F-4D97-AF65-F5344CB8AC3E}">
        <p14:creationId xmlns:p14="http://schemas.microsoft.com/office/powerpoint/2010/main" val="1230599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9845762" cy="1320800"/>
          </a:xfrm>
        </p:spPr>
        <p:txBody>
          <a:bodyPr>
            <a:normAutofit fontScale="90000"/>
          </a:bodyPr>
          <a:lstStyle/>
          <a:p>
            <a:r>
              <a:rPr lang="en-CA" noProof="0" dirty="0" smtClean="0"/>
              <a:t>RESULTS (2) –suite-</a:t>
            </a:r>
            <a:br>
              <a:rPr lang="en-CA" noProof="0" dirty="0" smtClean="0"/>
            </a:br>
            <a:r>
              <a:rPr lang="en-CA" noProof="0" dirty="0" smtClean="0"/>
              <a:t>Implementing the ICT-PG: </a:t>
            </a:r>
            <a:br>
              <a:rPr lang="en-CA" noProof="0" dirty="0" smtClean="0"/>
            </a:br>
            <a:r>
              <a:rPr lang="en-CA" noProof="0" dirty="0" smtClean="0"/>
              <a:t>opinions about the model </a:t>
            </a:r>
            <a:endParaRPr lang="en-CA" noProof="0" dirty="0"/>
          </a:p>
        </p:txBody>
      </p:sp>
      <p:sp>
        <p:nvSpPr>
          <p:cNvPr id="3" name="Espace réservé du contenu 2"/>
          <p:cNvSpPr>
            <a:spLocks noGrp="1"/>
          </p:cNvSpPr>
          <p:nvPr>
            <p:ph idx="1"/>
          </p:nvPr>
        </p:nvSpPr>
        <p:spPr>
          <a:xfrm>
            <a:off x="677333" y="2222554"/>
            <a:ext cx="9171205" cy="4697411"/>
          </a:xfrm>
        </p:spPr>
        <p:txBody>
          <a:bodyPr>
            <a:normAutofit/>
          </a:bodyPr>
          <a:lstStyle/>
          <a:p>
            <a:pPr marL="0" indent="0">
              <a:buNone/>
            </a:pPr>
            <a:r>
              <a:rPr lang="en-CA" sz="3300" b="1" u="sng" noProof="0" dirty="0" smtClean="0"/>
              <a:t>CONSENSUS:  High clinical relevance</a:t>
            </a:r>
          </a:p>
          <a:p>
            <a:r>
              <a:rPr lang="en-CA" sz="2400" noProof="0" dirty="0" smtClean="0">
                <a:solidFill>
                  <a:schemeClr val="tx1"/>
                </a:solidFill>
              </a:rPr>
              <a:t>Promotes the partner’s well-being by working on life balance, communication skills, and the quality of the couple’s relationship</a:t>
            </a:r>
          </a:p>
          <a:p>
            <a:r>
              <a:rPr lang="en-CA" sz="2400" noProof="0" dirty="0" smtClean="0">
                <a:solidFill>
                  <a:schemeClr val="tx1"/>
                </a:solidFill>
              </a:rPr>
              <a:t>The partner provides support to the gambler on a daily basis</a:t>
            </a:r>
          </a:p>
          <a:p>
            <a:r>
              <a:rPr lang="en-CA" sz="2400" noProof="0" dirty="0" smtClean="0">
                <a:solidFill>
                  <a:schemeClr val="tx1"/>
                </a:solidFill>
              </a:rPr>
              <a:t>The partner gains a better understanding of gambling addiction</a:t>
            </a:r>
          </a:p>
          <a:p>
            <a:r>
              <a:rPr lang="en-CA" sz="2400" noProof="0" dirty="0" smtClean="0">
                <a:solidFill>
                  <a:schemeClr val="tx1"/>
                </a:solidFill>
              </a:rPr>
              <a:t>The couple acts as a protective factor: fear of losing the relationship leads the gambler to stop gambling.</a:t>
            </a:r>
            <a:endParaRPr lang="en-CA" sz="2400" u="sng" noProof="0" dirty="0" smtClean="0"/>
          </a:p>
          <a:p>
            <a:pPr marL="0" indent="0">
              <a:buNone/>
            </a:pPr>
            <a:endParaRPr lang="en-CA" sz="2400" u="sng" noProof="0" dirty="0" smtClean="0"/>
          </a:p>
          <a:p>
            <a:pPr marL="0" indent="0">
              <a:buNone/>
            </a:pPr>
            <a:endParaRPr lang="en-CA" sz="2200" noProof="0" dirty="0"/>
          </a:p>
        </p:txBody>
      </p:sp>
      <p:sp>
        <p:nvSpPr>
          <p:cNvPr id="4" name="Espace réservé du numéro de diapositive 3"/>
          <p:cNvSpPr>
            <a:spLocks noGrp="1"/>
          </p:cNvSpPr>
          <p:nvPr>
            <p:ph type="sldNum" sz="quarter" idx="12"/>
          </p:nvPr>
        </p:nvSpPr>
        <p:spPr/>
        <p:txBody>
          <a:bodyPr/>
          <a:lstStyle/>
          <a:p>
            <a:fld id="{582DF22B-10D3-3C47-99B3-ED87C346D2B8}" type="slidenum">
              <a:rPr lang="fr-FR" smtClean="0"/>
              <a:t>9</a:t>
            </a:fld>
            <a:endParaRPr lang="fr-FR" dirty="0"/>
          </a:p>
        </p:txBody>
      </p:sp>
    </p:spTree>
    <p:extLst>
      <p:ext uri="{BB962C8B-B14F-4D97-AF65-F5344CB8AC3E}">
        <p14:creationId xmlns:p14="http://schemas.microsoft.com/office/powerpoint/2010/main" val="327946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18283</TotalTime>
  <Words>1779</Words>
  <Application>Microsoft Office PowerPoint</Application>
  <PresentationFormat>Grand écran</PresentationFormat>
  <Paragraphs>192</Paragraphs>
  <Slides>15</Slides>
  <Notes>14</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15</vt:i4>
      </vt:variant>
    </vt:vector>
  </HeadingPairs>
  <TitlesOfParts>
    <vt:vector size="24" baseType="lpstr">
      <vt:lpstr>Arial</vt:lpstr>
      <vt:lpstr>Calibri</vt:lpstr>
      <vt:lpstr>Gill Sans MT Ext Condensed Bold</vt:lpstr>
      <vt:lpstr>Times</vt:lpstr>
      <vt:lpstr>Times New Roman</vt:lpstr>
      <vt:lpstr>Trebuchet MS</vt:lpstr>
      <vt:lpstr>Wingdings</vt:lpstr>
      <vt:lpstr>Wingdings 3</vt:lpstr>
      <vt:lpstr>Facette</vt:lpstr>
      <vt:lpstr>   Challenges in the implementation of manualized couple treatment for pathological gamblers in eight specialized centres: clinicians’ perspectives  , Karine Bertrand, Ph.D., Full professor, Université de Sherbrooke Co-authors:  Joël Tremblay, Magali Dufour, Marianne Saint-Jacques, Nadine Blanchette-Martin, Francine Ferland, Annie-Claude Savard, Mélissa Côté    </vt:lpstr>
      <vt:lpstr>INTRODUCTION     </vt:lpstr>
      <vt:lpstr>Objective</vt:lpstr>
      <vt:lpstr>METHOD (1)</vt:lpstr>
      <vt:lpstr>METHOD (2)</vt:lpstr>
      <vt:lpstr>METHOD (3)</vt:lpstr>
      <vt:lpstr>RESULTS (1) Initial motivation to engage in the RCT </vt:lpstr>
      <vt:lpstr>RESULTS (2) Implementing the ICT-PG:  opinions about the model </vt:lpstr>
      <vt:lpstr>RESULTS (2) –suite- Implementing the ICT-PG:  opinions about the model </vt:lpstr>
      <vt:lpstr>RESULTS (3) Implementing the ICT-PG model: opinions about the model (cont’d) </vt:lpstr>
      <vt:lpstr>RESULTS (4) Implementation – challenges and obstacles   </vt:lpstr>
      <vt:lpstr>RESULTS (5) Implementation – facilitating factors </vt:lpstr>
      <vt:lpstr>RESULTS (6) Impact of the research project for clinicians  </vt:lpstr>
      <vt:lpstr>Conclusion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Kristelle Alunni</dc:creator>
  <cp:lastModifiedBy>Karine Bertrand</cp:lastModifiedBy>
  <cp:revision>457</cp:revision>
  <dcterms:created xsi:type="dcterms:W3CDTF">2017-05-09T19:15:15Z</dcterms:created>
  <dcterms:modified xsi:type="dcterms:W3CDTF">2018-10-31T23:57:18Z</dcterms:modified>
</cp:coreProperties>
</file>